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7" r:id="rId3"/>
  </p:sldMasterIdLst>
  <p:notesMasterIdLst>
    <p:notesMasterId r:id="rId37"/>
  </p:notesMasterIdLst>
  <p:sldIdLst>
    <p:sldId id="1866" r:id="rId4"/>
    <p:sldId id="284" r:id="rId5"/>
    <p:sldId id="1878" r:id="rId6"/>
    <p:sldId id="1879" r:id="rId7"/>
    <p:sldId id="1880" r:id="rId8"/>
    <p:sldId id="1914" r:id="rId9"/>
    <p:sldId id="1915" r:id="rId10"/>
    <p:sldId id="1881" r:id="rId11"/>
    <p:sldId id="1882" r:id="rId12"/>
    <p:sldId id="1883" r:id="rId13"/>
    <p:sldId id="1885" r:id="rId14"/>
    <p:sldId id="1892" r:id="rId15"/>
    <p:sldId id="1893" r:id="rId16"/>
    <p:sldId id="1888" r:id="rId17"/>
    <p:sldId id="1917" r:id="rId18"/>
    <p:sldId id="1889" r:id="rId19"/>
    <p:sldId id="1890" r:id="rId20"/>
    <p:sldId id="1891" r:id="rId21"/>
    <p:sldId id="1894" r:id="rId22"/>
    <p:sldId id="1962" r:id="rId23"/>
    <p:sldId id="1901" r:id="rId24"/>
    <p:sldId id="1898" r:id="rId25"/>
    <p:sldId id="1899" r:id="rId26"/>
    <p:sldId id="1903" r:id="rId27"/>
    <p:sldId id="1960" r:id="rId28"/>
    <p:sldId id="1904" r:id="rId29"/>
    <p:sldId id="1911" r:id="rId30"/>
    <p:sldId id="1918" r:id="rId31"/>
    <p:sldId id="1959" r:id="rId32"/>
    <p:sldId id="1908" r:id="rId33"/>
    <p:sldId id="1913" r:id="rId34"/>
    <p:sldId id="1955" r:id="rId35"/>
    <p:sldId id="1961" r:id="rId36"/>
  </p:sldIdLst>
  <p:sldSz cx="24384000" cy="13716000"/>
  <p:notesSz cx="6805613"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Basri" initials="BB" lastIdx="2" clrIdx="0">
    <p:extLst>
      <p:ext uri="{19B8F6BF-5375-455C-9EA6-DF929625EA0E}">
        <p15:presenceInfo xmlns:p15="http://schemas.microsoft.com/office/powerpoint/2012/main" userId="Beyza Bas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D65"/>
    <a:srgbClr val="E4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9302" autoAdjust="0"/>
  </p:normalViewPr>
  <p:slideViewPr>
    <p:cSldViewPr snapToGrid="0" snapToObjects="1">
      <p:cViewPr varScale="1">
        <p:scale>
          <a:sx n="51" d="100"/>
          <a:sy n="51" d="100"/>
        </p:scale>
        <p:origin x="1044" y="12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92075" y="746125"/>
            <a:ext cx="6623050" cy="3725863"/>
          </a:xfrm>
          <a:prstGeom prst="rect">
            <a:avLst/>
          </a:prstGeom>
        </p:spPr>
        <p:txBody>
          <a:bodyPr/>
          <a:lstStyle/>
          <a:p>
            <a:endParaRPr dirty="0"/>
          </a:p>
        </p:txBody>
      </p:sp>
      <p:sp>
        <p:nvSpPr>
          <p:cNvPr id="27" name="Shape 27"/>
          <p:cNvSpPr>
            <a:spLocks noGrp="1"/>
          </p:cNvSpPr>
          <p:nvPr>
            <p:ph type="body" sz="quarter" idx="1"/>
          </p:nvPr>
        </p:nvSpPr>
        <p:spPr>
          <a:xfrm>
            <a:off x="907415" y="4721186"/>
            <a:ext cx="4990783" cy="4472702"/>
          </a:xfrm>
          <a:prstGeom prst="rect">
            <a:avLst/>
          </a:prstGeom>
        </p:spPr>
        <p:txBody>
          <a:bodyPr/>
          <a:lstStyle/>
          <a:p>
            <a:endParaRPr/>
          </a:p>
        </p:txBody>
      </p:sp>
    </p:spTree>
    <p:extLst>
      <p:ext uri="{BB962C8B-B14F-4D97-AF65-F5344CB8AC3E}">
        <p14:creationId xmlns:p14="http://schemas.microsoft.com/office/powerpoint/2010/main" val="39998157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907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612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0884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0484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3044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3045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635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8746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4638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8380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434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3779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778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78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8985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207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6369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938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1505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aşlık Slaydı">
    <p:bg>
      <p:bgPr>
        <a:solidFill>
          <a:schemeClr val="bg1"/>
        </a:solidFill>
        <a:effectLst/>
      </p:bgPr>
    </p:bg>
    <p:spTree>
      <p:nvGrpSpPr>
        <p:cNvPr id="1" name=""/>
        <p:cNvGrpSpPr/>
        <p:nvPr/>
      </p:nvGrpSpPr>
      <p:grpSpPr>
        <a:xfrm>
          <a:off x="0" y="0"/>
          <a:ext cx="0" cy="0"/>
          <a:chOff x="0" y="0"/>
          <a:chExt cx="0" cy="0"/>
        </a:xfrm>
      </p:grpSpPr>
      <p:pic>
        <p:nvPicPr>
          <p:cNvPr id="3" name="Resim 2" descr="eklem bacaklı içeren bir resim&#10;&#10;Açıklama otomatik olarak oluşturuldu">
            <a:extLst>
              <a:ext uri="{FF2B5EF4-FFF2-40B4-BE49-F238E27FC236}">
                <a16:creationId xmlns:a16="http://schemas.microsoft.com/office/drawing/2014/main" id="{AB3BA4D1-29EC-D2CF-6779-0B7AFB8B3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82403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133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04273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03448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24904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26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22538631" y="12846993"/>
            <a:ext cx="989373" cy="461665"/>
          </a:xfrm>
          <a:prstGeom prst="rect">
            <a:avLst/>
          </a:prstGeom>
        </p:spPr>
        <p:txBody>
          <a:bodyPr vert="horz" lIns="91440" tIns="45720" rIns="91440" bIns="45720" rtlCol="0" anchor="ctr"/>
          <a:lstStyle>
            <a:lvl1pPr algn="r">
              <a:defRPr sz="2400">
                <a:solidFill>
                  <a:schemeClr val="tx1">
                    <a:tint val="75000"/>
                  </a:schemeClr>
                </a:solidFill>
              </a:defRPr>
            </a:lvl1pPr>
          </a:lstStyle>
          <a:p>
            <a:fld id="{99474F5A-8CAD-465D-8FBF-95B9D3615D17}" type="slidenum">
              <a:rPr lang="tr-TR" smtClean="0"/>
              <a:pPr/>
              <a:t>‹#›</a:t>
            </a:fld>
            <a:r>
              <a:rPr lang="tr-TR" dirty="0"/>
              <a:t>/47</a:t>
            </a:r>
          </a:p>
        </p:txBody>
      </p:sp>
    </p:spTree>
    <p:extLst>
      <p:ext uri="{BB962C8B-B14F-4D97-AF65-F5344CB8AC3E}">
        <p14:creationId xmlns:p14="http://schemas.microsoft.com/office/powerpoint/2010/main" val="1977980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video" Target="../media/media1.mp4"/><Relationship Id="rId4" Type="http://schemas.microsoft.com/office/2007/relationships/media" Target="../media/media1.mp4"/></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video" Target="../media/media1.mp4"/><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microsoft.com/office/2007/relationships/media" Target="../media/media1.mp4"/><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blue-frame-of-moving-dots-and-lines-2022-01-30-02-32-12-utc.mp4" descr="a-blue-frame-of-moving-dots-and-lines-2022-01-30-02-32-12-utc.mp4"/>
          <p:cNvPicPr>
            <a:picLocks/>
          </p:cNvPicPr>
          <p:nvPr>
            <a:videoFile r:link="rId5"/>
            <p:extLst>
              <p:ext uri="{DAA4B4D4-6D71-4841-9C94-3DE7FCFB9230}">
                <p14:media xmlns:p14="http://schemas.microsoft.com/office/powerpoint/2010/main" r:embed="rId4"/>
              </p:ext>
            </p:extLst>
          </p:nvPr>
        </p:nvPicPr>
        <p:blipFill>
          <a:blip r:embed="rId6"/>
          <a:stretch>
            <a:fillRect/>
          </a:stretch>
        </p:blipFill>
        <p:spPr>
          <a:xfrm>
            <a:off x="-89210" y="-50182"/>
            <a:ext cx="24562420" cy="13816364"/>
          </a:xfrm>
          <a:prstGeom prst="rect">
            <a:avLst/>
          </a:prstGeom>
          <a:ln w="12700">
            <a:miter lim="400000"/>
          </a:ln>
        </p:spPr>
      </p:pic>
      <p:sp>
        <p:nvSpPr>
          <p:cNvPr id="3" name="Presentation Title"/>
          <p:cNvSpPr txBox="1">
            <a:spLocks noGrp="1"/>
          </p:cNvSpPr>
          <p:nvPr>
            <p:ph type="title" hasCustomPrompt="1"/>
          </p:nvPr>
        </p:nvSpPr>
        <p:spPr>
          <a:xfrm>
            <a:off x="4597083" y="3896907"/>
            <a:ext cx="15189832" cy="321357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b">
            <a:normAutofit/>
          </a:bodyPr>
          <a:lstStyle/>
          <a:p>
            <a:r>
              <a:t>Presentation Title</a:t>
            </a:r>
          </a:p>
        </p:txBody>
      </p:sp>
      <p:sp>
        <p:nvSpPr>
          <p:cNvPr id="4" name="Body Level One…"/>
          <p:cNvSpPr txBox="1">
            <a:spLocks noGrp="1"/>
          </p:cNvSpPr>
          <p:nvPr>
            <p:ph type="body" idx="1" hasCustomPrompt="1"/>
          </p:nvPr>
        </p:nvSpPr>
        <p:spPr>
          <a:xfrm>
            <a:off x="4593520" y="7110477"/>
            <a:ext cx="15189828" cy="13170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ormAutofit/>
          </a:bodyPr>
          <a:lstStyle/>
          <a:p>
            <a:r>
              <a:t>Presentation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2033229" y="11126150"/>
            <a:ext cx="308902" cy="293153"/>
          </a:xfrm>
          <a:prstGeom prst="rect">
            <a:avLst/>
          </a:prstGeom>
          <a:ln w="3175">
            <a:miter lim="400000"/>
          </a:ln>
        </p:spPr>
        <p:txBody>
          <a:bodyPr wrap="none" lIns="35120" tIns="35120" rIns="35120" bIns="35120" anchor="b">
            <a:spAutoFit/>
          </a:bodyPr>
          <a:lstStyle>
            <a:lvl1pPr defTabSz="584200">
              <a:defRPr sz="1600">
                <a:solidFill>
                  <a:srgbClr val="000000"/>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Lst>
  <p:transition spd="med"/>
  <p:txStyles>
    <p:titleStyle>
      <a:lvl1pPr marL="0" marR="0" indent="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58506395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blue-frame-of-moving-dots-and-lines-2022-01-30-02-32-12-utc.mp4" descr="a-blue-frame-of-moving-dots-and-lines-2022-01-30-02-32-12-utc.mp4"/>
          <p:cNvPicPr>
            <a:picLocks/>
          </p:cNvPicPr>
          <p:nvPr>
            <a:videoFile r:link="rId7"/>
            <p:extLst>
              <p:ext uri="{DAA4B4D4-6D71-4841-9C94-3DE7FCFB9230}">
                <p14:media xmlns:p14="http://schemas.microsoft.com/office/powerpoint/2010/main" r:embed="rId6"/>
              </p:ext>
            </p:extLst>
          </p:nvPr>
        </p:nvPicPr>
        <p:blipFill>
          <a:blip r:embed="rId8"/>
          <a:stretch>
            <a:fillRect/>
          </a:stretch>
        </p:blipFill>
        <p:spPr>
          <a:xfrm>
            <a:off x="-89210" y="-50182"/>
            <a:ext cx="24562420" cy="13816364"/>
          </a:xfrm>
          <a:prstGeom prst="rect">
            <a:avLst/>
          </a:prstGeom>
          <a:ln w="12700">
            <a:miter lim="400000"/>
          </a:ln>
        </p:spPr>
      </p:pic>
      <p:sp>
        <p:nvSpPr>
          <p:cNvPr id="3" name="Presentation Title"/>
          <p:cNvSpPr txBox="1">
            <a:spLocks noGrp="1"/>
          </p:cNvSpPr>
          <p:nvPr>
            <p:ph type="title" hasCustomPrompt="1"/>
          </p:nvPr>
        </p:nvSpPr>
        <p:spPr>
          <a:xfrm>
            <a:off x="4597083" y="3896907"/>
            <a:ext cx="15189832" cy="321357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b">
            <a:normAutofit/>
          </a:bodyPr>
          <a:lstStyle/>
          <a:p>
            <a:r>
              <a:t>Presentation Title</a:t>
            </a:r>
          </a:p>
        </p:txBody>
      </p:sp>
      <p:sp>
        <p:nvSpPr>
          <p:cNvPr id="4" name="Body Level One…"/>
          <p:cNvSpPr txBox="1">
            <a:spLocks noGrp="1"/>
          </p:cNvSpPr>
          <p:nvPr>
            <p:ph type="body" idx="1" hasCustomPrompt="1"/>
          </p:nvPr>
        </p:nvSpPr>
        <p:spPr>
          <a:xfrm>
            <a:off x="4593520" y="7110477"/>
            <a:ext cx="15189828" cy="13170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ormAutofit/>
          </a:bodyPr>
          <a:lstStyle/>
          <a:p>
            <a:r>
              <a:t>Presentation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2033229" y="11126150"/>
            <a:ext cx="308902" cy="293153"/>
          </a:xfrm>
          <a:prstGeom prst="rect">
            <a:avLst/>
          </a:prstGeom>
          <a:ln w="3175">
            <a:miter lim="400000"/>
          </a:ln>
        </p:spPr>
        <p:txBody>
          <a:bodyPr wrap="none" lIns="35120" tIns="35120" rIns="35120" bIns="35120" anchor="b">
            <a:spAutoFit/>
          </a:bodyPr>
          <a:lstStyle>
            <a:lvl1pPr defTabSz="584200">
              <a:defRPr sz="16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5826352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ransition spd="med"/>
  <p:txStyles>
    <p:titleStyle>
      <a:lvl1pPr marL="0" marR="0" indent="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urquality.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yavuzz@ticaret.gov.tr"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646651" y="4799979"/>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r>
              <a:rPr lang="tr-TR" sz="4800" b="1" dirty="0">
                <a:solidFill>
                  <a:srgbClr val="D8AD65"/>
                </a:solidFill>
                <a:latin typeface="Myriad Pro Cond"/>
                <a:ea typeface="Myriad Pro Cond"/>
                <a:cs typeface="Myriad Pro Cond"/>
              </a:rPr>
              <a:t>MARKALAŞMA VE TASARIM DESTEKLERİ</a:t>
            </a:r>
          </a:p>
          <a:p>
            <a:pPr>
              <a:defRPr sz="4400" b="1">
                <a:solidFill>
                  <a:srgbClr val="D8AD65"/>
                </a:solidFill>
                <a:latin typeface="Myriad Pro Cond"/>
                <a:ea typeface="Myriad Pro Cond"/>
                <a:cs typeface="Myriad Pro Cond"/>
                <a:sym typeface="Myriad Pro Condensed"/>
              </a:defRPr>
            </a:pPr>
            <a:r>
              <a:rPr lang="tr-TR" sz="4800" b="1" dirty="0">
                <a:solidFill>
                  <a:srgbClr val="D8AD65"/>
                </a:solidFill>
                <a:latin typeface="Myriad Pro Cond"/>
                <a:ea typeface="Myriad Pro Cond"/>
                <a:cs typeface="Myriad Pro Cond"/>
              </a:rPr>
              <a:t>DAİRE BAŞKANLIĞI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6692759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8" name="Group"/>
          <p:cNvGrpSpPr/>
          <p:nvPr/>
        </p:nvGrpSpPr>
        <p:grpSpPr>
          <a:xfrm>
            <a:off x="4965453" y="953881"/>
            <a:ext cx="15556672" cy="1394492"/>
            <a:chOff x="-12700" y="-12699"/>
            <a:chExt cx="12192954" cy="1394491"/>
          </a:xfrm>
        </p:grpSpPr>
        <p:grpSp>
          <p:nvGrpSpPr>
            <p:cNvPr id="19" name="Rectangle"/>
            <p:cNvGrpSpPr/>
            <p:nvPr/>
          </p:nvGrpSpPr>
          <p:grpSpPr>
            <a:xfrm>
              <a:off x="-12700" y="-12700"/>
              <a:ext cx="12192955" cy="1394492"/>
              <a:chOff x="0" y="0"/>
              <a:chExt cx="12192954" cy="1394491"/>
            </a:xfrm>
          </p:grpSpPr>
          <p:sp>
            <p:nvSpPr>
              <p:cNvPr id="21"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2" name="Rectangle Rectangle" descr="Rectangle Rectangle"/>
              <p:cNvPicPr>
                <a:picLocks/>
              </p:cNvPicPr>
              <p:nvPr/>
            </p:nvPicPr>
            <p:blipFill>
              <a:blip r:embed="rId5"/>
              <a:stretch>
                <a:fillRect/>
              </a:stretch>
            </p:blipFill>
            <p:spPr>
              <a:xfrm>
                <a:off x="0" y="-1"/>
                <a:ext cx="12192955" cy="1394493"/>
              </a:xfrm>
              <a:prstGeom prst="rect">
                <a:avLst/>
              </a:prstGeom>
              <a:effectLst/>
            </p:spPr>
          </p:pic>
        </p:grpSp>
        <p:sp>
          <p:nvSpPr>
            <p:cNvPr id="20"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sp>
        <p:nvSpPr>
          <p:cNvPr id="23" name="YENİ NESİL İHRACAT DESTEKLERİ"/>
          <p:cNvSpPr txBox="1"/>
          <p:nvPr/>
        </p:nvSpPr>
        <p:spPr>
          <a:xfrm>
            <a:off x="5479720" y="1040754"/>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grpSp>
        <p:nvGrpSpPr>
          <p:cNvPr id="40" name="Group">
            <a:extLst>
              <a:ext uri="{FF2B5EF4-FFF2-40B4-BE49-F238E27FC236}">
                <a16:creationId xmlns:a16="http://schemas.microsoft.com/office/drawing/2014/main" id="{72005E3C-B932-48EA-9DBD-19E59E3E8BA3}"/>
              </a:ext>
            </a:extLst>
          </p:cNvPr>
          <p:cNvGrpSpPr/>
          <p:nvPr/>
        </p:nvGrpSpPr>
        <p:grpSpPr>
          <a:xfrm>
            <a:off x="3121055" y="3114081"/>
            <a:ext cx="17810818" cy="6629404"/>
            <a:chOff x="-216223" y="-385742"/>
            <a:chExt cx="11065078" cy="2738570"/>
          </a:xfrm>
        </p:grpSpPr>
        <p:grpSp>
          <p:nvGrpSpPr>
            <p:cNvPr id="41" name="Rectangle">
              <a:extLst>
                <a:ext uri="{FF2B5EF4-FFF2-40B4-BE49-F238E27FC236}">
                  <a16:creationId xmlns:a16="http://schemas.microsoft.com/office/drawing/2014/main" id="{FA98555E-DC57-420D-AB78-F6B719578D86}"/>
                </a:ext>
              </a:extLst>
            </p:cNvPr>
            <p:cNvGrpSpPr/>
            <p:nvPr/>
          </p:nvGrpSpPr>
          <p:grpSpPr>
            <a:xfrm>
              <a:off x="-216223" y="74116"/>
              <a:ext cx="11065078" cy="1970704"/>
              <a:chOff x="-203522" y="-310349"/>
              <a:chExt cx="11065076" cy="1970703"/>
            </a:xfrm>
          </p:grpSpPr>
          <p:sp>
            <p:nvSpPr>
              <p:cNvPr id="44" name="Rectangle">
                <a:extLst>
                  <a:ext uri="{FF2B5EF4-FFF2-40B4-BE49-F238E27FC236}">
                    <a16:creationId xmlns:a16="http://schemas.microsoft.com/office/drawing/2014/main" id="{33E6B277-BCBB-40C9-8F45-5AAA48DD874E}"/>
                  </a:ext>
                </a:extLst>
              </p:cNvPr>
              <p:cNvSpPr/>
              <p:nvPr/>
            </p:nvSpPr>
            <p:spPr>
              <a:xfrm>
                <a:off x="-203522" y="-31034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45" name="Rectangle Rectangle" descr="Rectangle Rectangle">
                <a:extLst>
                  <a:ext uri="{FF2B5EF4-FFF2-40B4-BE49-F238E27FC236}">
                    <a16:creationId xmlns:a16="http://schemas.microsoft.com/office/drawing/2014/main" id="{05670079-F890-469E-BA96-D1776B3DF8DC}"/>
                  </a:ext>
                </a:extLst>
              </p:cNvPr>
              <p:cNvPicPr>
                <a:picLocks/>
              </p:cNvPicPr>
              <p:nvPr/>
            </p:nvPicPr>
            <p:blipFill>
              <a:blip r:embed="rId6"/>
              <a:stretch>
                <a:fillRect/>
              </a:stretch>
            </p:blipFill>
            <p:spPr>
              <a:xfrm>
                <a:off x="-190742" y="-309286"/>
                <a:ext cx="11052296" cy="1969640"/>
              </a:xfrm>
              <a:prstGeom prst="rect">
                <a:avLst/>
              </a:prstGeom>
              <a:effectLst/>
            </p:spPr>
          </p:pic>
        </p:grpSp>
        <p:sp>
          <p:nvSpPr>
            <p:cNvPr id="42" name="İhracata yönelik mevcut ve yeni destek programları bütüncül olarak tek çatı altında">
              <a:extLst>
                <a:ext uri="{FF2B5EF4-FFF2-40B4-BE49-F238E27FC236}">
                  <a16:creationId xmlns:a16="http://schemas.microsoft.com/office/drawing/2014/main" id="{64B2CD3A-396B-4BE6-9A92-3B2957554149}"/>
                </a:ext>
              </a:extLst>
            </p:cNvPr>
            <p:cNvSpPr txBox="1"/>
            <p:nvPr/>
          </p:nvSpPr>
          <p:spPr>
            <a:xfrm>
              <a:off x="27637" y="-385742"/>
              <a:ext cx="10503693" cy="273857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pPr algn="just"/>
              <a:r>
                <a:rPr lang="tr-TR" sz="3600" dirty="0"/>
                <a:t>Çok kanallı zincir mağaza,</a:t>
              </a:r>
            </a:p>
            <a:p>
              <a:pPr algn="just"/>
              <a:endParaRPr lang="tr-TR" sz="3600" dirty="0"/>
            </a:p>
            <a:p>
              <a:pPr algn="just"/>
              <a:r>
                <a:rPr lang="tr-TR" sz="3600" dirty="0">
                  <a:solidFill>
                    <a:schemeClr val="bg1"/>
                  </a:solidFill>
                </a:rPr>
                <a:t>Müşteri-marka-perakende kanalı etkileşimini sağlamak üzere, fiziksel perakende mağazası, dijital ağ, cihaz, platformlar ile birden fazla temas noktası üzerinden müşteriye ulaşan, gıda dışı sektörlerde faaliyet gösteren, aynı tüzel kişi sahipliğinde bir merkeze bağlı olarak faaliyet gösteren; yurt içinde en az 100 fiziksel perakende mağazası bulunan perakende satış noktalarını ifade eder.</a:t>
              </a:r>
            </a:p>
          </p:txBody>
        </p:sp>
      </p:grpSp>
      <p:sp>
        <p:nvSpPr>
          <p:cNvPr id="26" name="Dikdörtgen 25">
            <a:extLst>
              <a:ext uri="{FF2B5EF4-FFF2-40B4-BE49-F238E27FC236}">
                <a16:creationId xmlns:a16="http://schemas.microsoft.com/office/drawing/2014/main" id="{C05AA4A1-2209-4FA9-A051-1DDE828BFA3A}"/>
              </a:ext>
            </a:extLst>
          </p:cNvPr>
          <p:cNvSpPr/>
          <p:nvPr/>
        </p:nvSpPr>
        <p:spPr>
          <a:xfrm>
            <a:off x="3004584" y="10735424"/>
            <a:ext cx="18154733" cy="2308324"/>
          </a:xfrm>
          <a:prstGeom prst="rect">
            <a:avLst/>
          </a:prstGeom>
        </p:spPr>
        <p:txBody>
          <a:bodyPr wrap="square">
            <a:spAutoFit/>
          </a:bodyPr>
          <a:lstStyle/>
          <a:p>
            <a:pPr algn="just"/>
            <a:r>
              <a:rPr lang="tr-TR" sz="3600" b="1" i="1" dirty="0">
                <a:solidFill>
                  <a:srgbClr val="FF0000"/>
                </a:solidFill>
                <a:latin typeface="Myriad Pro Cond"/>
              </a:rPr>
              <a:t>AMAÇ:</a:t>
            </a:r>
            <a:r>
              <a:rPr lang="tr-TR" sz="3600" dirty="0">
                <a:solidFill>
                  <a:srgbClr val="FF0000"/>
                </a:solidFill>
              </a:rPr>
              <a:t> </a:t>
            </a:r>
            <a:r>
              <a:rPr lang="tr-TR" sz="3600" b="1" i="1" dirty="0">
                <a:solidFill>
                  <a:schemeClr val="bg1"/>
                </a:solidFill>
                <a:latin typeface="Myriad Pro Cond"/>
                <a:sym typeface="Myriad Pro Condensed"/>
              </a:rPr>
              <a:t>Çok</a:t>
            </a:r>
            <a:r>
              <a:rPr lang="tr-TR" sz="3600" dirty="0">
                <a:solidFill>
                  <a:schemeClr val="bg1"/>
                </a:solidFill>
              </a:rPr>
              <a:t> </a:t>
            </a:r>
            <a:r>
              <a:rPr lang="tr-TR" sz="3600" b="1" i="1" dirty="0">
                <a:solidFill>
                  <a:schemeClr val="bg1"/>
                </a:solidFill>
                <a:latin typeface="Myriad Pro Cond"/>
              </a:rPr>
              <a:t>Kanallı Zincir Mağaza Desteği ile perakende sektöründe faaliyet gösteren ve mal ticareti yapan çok kanallı zincir mağaza markası sahibi şirketlerin; yurt dışı pazarlarda daha hızlı büyümelerini ve ihracatlarını artırabilmelerini sağlamak</a:t>
            </a:r>
          </a:p>
        </p:txBody>
      </p:sp>
    </p:spTree>
    <p:extLst>
      <p:ext uri="{BB962C8B-B14F-4D97-AF65-F5344CB8AC3E}">
        <p14:creationId xmlns:p14="http://schemas.microsoft.com/office/powerpoint/2010/main" val="13084928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568503"/>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12879"/>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532525" y="779755"/>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0" y="4714176"/>
            <a:ext cx="8915801" cy="51614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endParaRPr sz="3400" dirty="0"/>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912200215"/>
              </p:ext>
            </p:extLst>
          </p:nvPr>
        </p:nvGraphicFramePr>
        <p:xfrm>
          <a:off x="3230531" y="2416222"/>
          <a:ext cx="17747613" cy="10573816"/>
        </p:xfrm>
        <a:graphic>
          <a:graphicData uri="http://schemas.openxmlformats.org/drawingml/2006/table">
            <a:tbl>
              <a:tblPr>
                <a:effectLst>
                  <a:innerShdw blurRad="63500" dist="50800" dir="8100000">
                    <a:prstClr val="black">
                      <a:alpha val="50000"/>
                    </a:prstClr>
                  </a:innerShdw>
                </a:effectLst>
              </a:tblPr>
              <a:tblGrid>
                <a:gridCol w="3268240">
                  <a:extLst>
                    <a:ext uri="{9D8B030D-6E8A-4147-A177-3AD203B41FA5}">
                      <a16:colId xmlns:a16="http://schemas.microsoft.com/office/drawing/2014/main" val="20000"/>
                    </a:ext>
                  </a:extLst>
                </a:gridCol>
                <a:gridCol w="3559629">
                  <a:extLst>
                    <a:ext uri="{9D8B030D-6E8A-4147-A177-3AD203B41FA5}">
                      <a16:colId xmlns:a16="http://schemas.microsoft.com/office/drawing/2014/main" val="20001"/>
                    </a:ext>
                  </a:extLst>
                </a:gridCol>
                <a:gridCol w="466725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gridCol w="3623594">
                  <a:extLst>
                    <a:ext uri="{9D8B030D-6E8A-4147-A177-3AD203B41FA5}">
                      <a16:colId xmlns:a16="http://schemas.microsoft.com/office/drawing/2014/main" val="20004"/>
                    </a:ext>
                  </a:extLst>
                </a:gridCol>
              </a:tblGrid>
              <a:tr h="1573785">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Kalemi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Oranı % </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Süre</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Faydalanıcı</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43041">
                <a:tc>
                  <a:txBody>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Tanıtım Giderleri</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rtl="0" fontAlgn="ctr"/>
                      <a:r>
                        <a:rPr lang="tr-TR" sz="4000" b="1" i="0" u="none" strike="noStrike" dirty="0">
                          <a:solidFill>
                            <a:schemeClr val="bg1"/>
                          </a:solidFill>
                          <a:effectLst/>
                          <a:latin typeface="Myriad Pro Cond"/>
                        </a:rPr>
                        <a:t>% 50 - % 70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4400" b="1" i="0" u="none" strike="noStrike" dirty="0">
                          <a:solidFill>
                            <a:schemeClr val="bg1"/>
                          </a:solidFill>
                          <a:effectLst/>
                          <a:latin typeface="Myriad Pro Cond"/>
                        </a:rPr>
                        <a:t>180.000.000 /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rtl="0" fontAlgn="ctr"/>
                      <a:r>
                        <a:rPr lang="tr-TR" sz="4400" b="1" i="0" u="none" strike="noStrike" dirty="0">
                          <a:solidFill>
                            <a:schemeClr val="bg1"/>
                          </a:solidFill>
                          <a:effectLst/>
                          <a:latin typeface="Myriad Pro Cond"/>
                        </a:rPr>
                        <a:t>5 Yıl</a:t>
                      </a:r>
                      <a:endParaRPr lang="tr-TR" sz="4400" b="1" i="0" u="none" strike="noStrike" cap="none" spc="0" baseline="0" dirty="0">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rtl="0" fontAlgn="ctr"/>
                      <a:r>
                        <a:rPr lang="tr-TR" sz="3600" b="1" i="0" u="none" strike="noStrike" dirty="0">
                          <a:solidFill>
                            <a:schemeClr val="bg1"/>
                          </a:solidFill>
                          <a:effectLst/>
                          <a:latin typeface="Myriad Pro Cond"/>
                        </a:rPr>
                        <a:t>Çok Kanallı Zincir Mağaza Markası Sahibi Şirketler</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24304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Birim Kira Giderleri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5.591.174 </a:t>
                      </a:r>
                      <a:r>
                        <a:rPr lang="tr-TR" sz="2800" b="1" i="0" u="none" strike="noStrike" kern="1200" dirty="0">
                          <a:solidFill>
                            <a:schemeClr val="bg1"/>
                          </a:solidFill>
                          <a:effectLst/>
                          <a:latin typeface="Myriad Pro Cond"/>
                          <a:ea typeface="+mn-ea"/>
                          <a:cs typeface="+mn-cs"/>
                        </a:rPr>
                        <a:t>₺ / Birim Başına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Birim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48636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560681">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Franchise</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03501056"/>
                  </a:ext>
                </a:extLst>
              </a:tr>
              <a:tr h="1696910">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Raporları</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66135293"/>
                  </a:ext>
                </a:extLst>
              </a:tr>
              <a:tr h="176999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Yurt Dışı Marka Tescil, Tescil Yenilenmesi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Korunması</a:t>
                      </a:r>
                      <a:endParaRPr lang="tr-TR" sz="2800" dirty="0">
                        <a:solidFill>
                          <a:schemeClr val="bg1"/>
                        </a:solidFill>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2.096.497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p>
                      <a:pPr algn="ctr" rtl="0" fontAlgn="ctr"/>
                      <a:endParaRPr lang="tr-TR" sz="2800" b="1" i="0" u="none" strike="noStrike" dirty="0">
                        <a:solidFill>
                          <a:schemeClr val="bg1"/>
                        </a:solidFill>
                        <a:effectLst/>
                        <a:latin typeface="Myriad Pro Cond"/>
                      </a:endParaRPr>
                    </a:p>
                  </a:txBody>
                  <a:tcPr marL="7573" marR="7573" marT="7573"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p>
                      <a:pPr marL="0" marR="0" indent="0" algn="ctr" defTabSz="584200" rtl="0" fontAlgn="ctr" latinLnBrk="0">
                        <a:lnSpc>
                          <a:spcPct val="100000"/>
                        </a:lnSpc>
                        <a:spcBef>
                          <a:spcPts val="0"/>
                        </a:spcBef>
                        <a:spcAft>
                          <a:spcPts val="0"/>
                        </a:spcAft>
                        <a:buClrTx/>
                        <a:buSzTx/>
                        <a:buFontTx/>
                        <a:buNone/>
                        <a:tabLst/>
                      </a:pPr>
                      <a:endParaRPr lang="tr-TR" sz="2800" b="1" i="0" u="none" strike="noStrike" cap="none" spc="0" baseline="0" dirty="0">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sp>
        <p:nvSpPr>
          <p:cNvPr id="5" name="YENİ NESİL İHRACAT DESTEKLERİ">
            <a:extLst>
              <a:ext uri="{FF2B5EF4-FFF2-40B4-BE49-F238E27FC236}">
                <a16:creationId xmlns:a16="http://schemas.microsoft.com/office/drawing/2014/main" id="{6C28BDE8-5ED6-2BC0-245A-9C253AFD3A88}"/>
              </a:ext>
            </a:extLst>
          </p:cNvPr>
          <p:cNvSpPr txBox="1"/>
          <p:nvPr/>
        </p:nvSpPr>
        <p:spPr>
          <a:xfrm>
            <a:off x="5479720" y="725263"/>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Tree>
    <p:extLst>
      <p:ext uri="{BB962C8B-B14F-4D97-AF65-F5344CB8AC3E}">
        <p14:creationId xmlns:p14="http://schemas.microsoft.com/office/powerpoint/2010/main" val="739925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3" name="Metin kutusu 2">
            <a:extLst>
              <a:ext uri="{FF2B5EF4-FFF2-40B4-BE49-F238E27FC236}">
                <a16:creationId xmlns:a16="http://schemas.microsoft.com/office/drawing/2014/main" id="{037AAB2E-B0AA-2B87-24E9-2CDB41AFF6F6}"/>
              </a:ext>
            </a:extLst>
          </p:cNvPr>
          <p:cNvSpPr txBox="1"/>
          <p:nvPr/>
        </p:nvSpPr>
        <p:spPr>
          <a:xfrm>
            <a:off x="7509158" y="5979197"/>
            <a:ext cx="9291987" cy="1446550"/>
          </a:xfrm>
          <a:prstGeom prst="rect">
            <a:avLst/>
          </a:prstGeom>
          <a:ln w="3175">
            <a:miter lim="400000"/>
          </a:ln>
        </p:spPr>
        <p:txBody>
          <a:bodyPr lIns="35120" tIns="35120" rIns="35120" bIns="3512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r>
              <a:rPr lang="tr-TR" dirty="0"/>
              <a:t>  ŞİRKET VE MARKA ALIM DESTEĞİ</a:t>
            </a:r>
          </a:p>
        </p:txBody>
      </p:sp>
    </p:spTree>
    <p:extLst>
      <p:ext uri="{BB962C8B-B14F-4D97-AF65-F5344CB8AC3E}">
        <p14:creationId xmlns:p14="http://schemas.microsoft.com/office/powerpoint/2010/main" val="15072324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2DE19C-4158-43F0-AD50-3BE0A3C6054B}"/>
              </a:ext>
            </a:extLst>
          </p:cNvPr>
          <p:cNvSpPr txBox="1"/>
          <p:nvPr/>
        </p:nvSpPr>
        <p:spPr>
          <a:xfrm>
            <a:off x="298580" y="5621765"/>
            <a:ext cx="7062619" cy="4749130"/>
          </a:xfrm>
          <a:prstGeom prst="rect">
            <a:avLst/>
          </a:prstGeom>
          <a:noFill/>
          <a:ln w="9525" cap="flat" cmpd="sng" algn="ctr">
            <a:solidFill>
              <a:srgbClr val="D8AD6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Yurt dışında yerleşik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8.387.533 TL/yıl</a:t>
            </a: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chemeClr val="bg1"/>
                </a:solidFill>
                <a:effectLst/>
                <a:uFillTx/>
                <a:latin typeface="Myriad Pro Cond"/>
                <a:sym typeface="Helvetica Neue"/>
              </a:rPr>
              <a:t>Destek oranı: %50</a:t>
            </a:r>
          </a:p>
          <a:p>
            <a:pPr marL="0" marR="0" indent="0" defTabSz="2438338" rtl="0" fontAlgn="auto" latinLnBrk="0" hangingPunct="0">
              <a:lnSpc>
                <a:spcPct val="100000"/>
              </a:lnSpc>
              <a:spcBef>
                <a:spcPts val="0"/>
              </a:spcBef>
              <a:spcAft>
                <a:spcPts val="0"/>
              </a:spcAft>
              <a:buClrTx/>
              <a:buSzTx/>
              <a:buFontTx/>
              <a:buNone/>
              <a:tabLst/>
            </a:pPr>
            <a:endParaRPr lang="tr-TR" sz="3200" b="1" dirty="0">
              <a:solidFill>
                <a:schemeClr val="bg1"/>
              </a:solidFill>
              <a:latin typeface="Myriad Pro Cond"/>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5" name="Metin kutusu 4">
            <a:extLst>
              <a:ext uri="{FF2B5EF4-FFF2-40B4-BE49-F238E27FC236}">
                <a16:creationId xmlns:a16="http://schemas.microsoft.com/office/drawing/2014/main" id="{19BF3DB7-875E-D474-9E93-3EE9654F310D}"/>
              </a:ext>
            </a:extLst>
          </p:cNvPr>
          <p:cNvSpPr txBox="1"/>
          <p:nvPr/>
        </p:nvSpPr>
        <p:spPr>
          <a:xfrm>
            <a:off x="7889488" y="4667659"/>
            <a:ext cx="7672039" cy="6657344"/>
          </a:xfrm>
          <a:prstGeom prst="rect">
            <a:avLst/>
          </a:prstGeom>
          <a:noFill/>
          <a:ln w="3175" cap="flat">
            <a:solidFill>
              <a:srgbClr val="D8AD6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İleri teknolojili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20.971.151 TL/yıl</a:t>
            </a:r>
          </a:p>
          <a:p>
            <a:r>
              <a:rPr kumimoji="0" lang="tr-TR" sz="3600" b="1" i="0" u="none" strike="noStrike" cap="none" spc="0" normalizeH="0" baseline="0" dirty="0">
                <a:ln>
                  <a:noFill/>
                </a:ln>
                <a:solidFill>
                  <a:schemeClr val="bg1"/>
                </a:solidFill>
                <a:effectLst/>
                <a:uFillTx/>
                <a:latin typeface="Myriad Pro Cond"/>
                <a:sym typeface="Helvetica Neue"/>
              </a:rPr>
              <a:t>Destek oranı: %50</a:t>
            </a:r>
            <a:r>
              <a:rPr lang="tr-TR" sz="3600" b="1" dirty="0">
                <a:solidFill>
                  <a:srgbClr val="D8AD65"/>
                </a:solidFill>
                <a:latin typeface="Myriad Pro Cond"/>
              </a:rPr>
              <a:t> </a:t>
            </a:r>
          </a:p>
          <a:p>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İleri teknolojili şirket kredi faiz desteği:</a:t>
            </a:r>
          </a:p>
          <a:p>
            <a:r>
              <a:rPr lang="tr-TR" sz="3600" b="1" dirty="0">
                <a:solidFill>
                  <a:schemeClr val="bg1"/>
                </a:solidFill>
                <a:latin typeface="Myriad Pro Cond"/>
              </a:rPr>
              <a:t>Destek miktarı: 125.831.542 TL</a:t>
            </a:r>
          </a:p>
          <a:p>
            <a:r>
              <a:rPr lang="tr-TR" sz="3600" b="1" dirty="0">
                <a:solidFill>
                  <a:schemeClr val="bg1"/>
                </a:solidFill>
                <a:latin typeface="Myriad Pro Cond"/>
              </a:rPr>
              <a:t>Destek oranı: 5 puan (TL) 2 puan(Döviz)</a:t>
            </a:r>
          </a:p>
          <a:p>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Metin kutusu 5">
            <a:extLst>
              <a:ext uri="{FF2B5EF4-FFF2-40B4-BE49-F238E27FC236}">
                <a16:creationId xmlns:a16="http://schemas.microsoft.com/office/drawing/2014/main" id="{CEB7BC50-7B5F-5B19-E34F-28ACDDCF3F92}"/>
              </a:ext>
            </a:extLst>
          </p:cNvPr>
          <p:cNvSpPr txBox="1"/>
          <p:nvPr/>
        </p:nvSpPr>
        <p:spPr>
          <a:xfrm>
            <a:off x="16089816" y="4113661"/>
            <a:ext cx="7270595" cy="7765340"/>
          </a:xfrm>
          <a:prstGeom prst="rect">
            <a:avLst/>
          </a:prstGeom>
          <a:noFill/>
          <a:ln w="3175" cap="flat">
            <a:solidFill>
              <a:srgbClr val="D8AD6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rPr>
              <a:t>Marka alım danışmanlık desteği: </a:t>
            </a:r>
          </a:p>
          <a:p>
            <a:r>
              <a:rPr lang="tr-TR" sz="3600" b="1" dirty="0">
                <a:solidFill>
                  <a:schemeClr val="bg1"/>
                </a:solidFill>
                <a:latin typeface="Myriad Pro Cond"/>
              </a:rPr>
              <a:t>Destek miktarı: 8.387.533 TL/yıl</a:t>
            </a:r>
          </a:p>
          <a:p>
            <a:r>
              <a:rPr lang="tr-TR" sz="3600" b="1" dirty="0">
                <a:solidFill>
                  <a:schemeClr val="bg1"/>
                </a:solidFill>
                <a:latin typeface="Myriad Pro Cond"/>
              </a:rPr>
              <a:t>Destek oranı: %50</a:t>
            </a:r>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Marka alım kredi desteği:</a:t>
            </a:r>
          </a:p>
          <a:p>
            <a:r>
              <a:rPr lang="tr-TR" sz="3600" b="1" dirty="0">
                <a:solidFill>
                  <a:schemeClr val="bg1"/>
                </a:solidFill>
                <a:latin typeface="Myriad Pro Cond"/>
              </a:rPr>
              <a:t>Destek miktarı: 83.887.695 TL</a:t>
            </a:r>
          </a:p>
          <a:p>
            <a:r>
              <a:rPr lang="tr-TR" sz="3600" b="1" dirty="0">
                <a:solidFill>
                  <a:schemeClr val="bg1"/>
                </a:solidFill>
                <a:latin typeface="Myriad Pro Cond"/>
              </a:rPr>
              <a:t>Destek oranı: 5 puan (TL) 2 puan(Döviz)</a:t>
            </a:r>
          </a:p>
          <a:p>
            <a:endParaRPr lang="tr-TR" sz="3600" b="1" dirty="0">
              <a:solidFill>
                <a:schemeClr val="bg1"/>
              </a:solidFill>
              <a:latin typeface="Myriad Pro Cond"/>
            </a:endParaRPr>
          </a:p>
          <a:p>
            <a:r>
              <a:rPr lang="tr-TR" sz="3600" b="1" dirty="0">
                <a:solidFill>
                  <a:schemeClr val="bg1"/>
                </a:solidFill>
                <a:latin typeface="Myriad Pro Cond"/>
              </a:rPr>
              <a:t>*Satın alınacak markanın en az 5 yıldır yurt dışında tescilli olması ve tescilinin devam ediyor olması gerekmektedir.</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8" name="Group">
            <a:extLst>
              <a:ext uri="{FF2B5EF4-FFF2-40B4-BE49-F238E27FC236}">
                <a16:creationId xmlns:a16="http://schemas.microsoft.com/office/drawing/2014/main" id="{FFFBC250-D9B8-265E-2F12-CEF684878BB4}"/>
              </a:ext>
            </a:extLst>
          </p:cNvPr>
          <p:cNvGrpSpPr/>
          <p:nvPr/>
        </p:nvGrpSpPr>
        <p:grpSpPr>
          <a:xfrm>
            <a:off x="4413664" y="696797"/>
            <a:ext cx="16576896" cy="2532177"/>
            <a:chOff x="-12700" y="-12699"/>
            <a:chExt cx="12192954" cy="1394491"/>
          </a:xfrm>
        </p:grpSpPr>
        <p:grpSp>
          <p:nvGrpSpPr>
            <p:cNvPr id="9" name="Rectangle">
              <a:extLst>
                <a:ext uri="{FF2B5EF4-FFF2-40B4-BE49-F238E27FC236}">
                  <a16:creationId xmlns:a16="http://schemas.microsoft.com/office/drawing/2014/main" id="{7D8FAA72-3915-708C-FDA0-D724F3C19C49}"/>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0F1743D6-116D-B144-E0DF-4933FD200A3D}"/>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F19B69E7-F4FD-368F-C3EC-F67761F043AA}"/>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A6753A0E-F4F5-5E56-C4B3-955AF2C6CD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4" name="Metin kutusu 13">
            <a:extLst>
              <a:ext uri="{FF2B5EF4-FFF2-40B4-BE49-F238E27FC236}">
                <a16:creationId xmlns:a16="http://schemas.microsoft.com/office/drawing/2014/main" id="{EF02EFA8-E80B-740A-58E7-3A36F206C5DE}"/>
              </a:ext>
            </a:extLst>
          </p:cNvPr>
          <p:cNvSpPr txBox="1"/>
          <p:nvPr/>
        </p:nvSpPr>
        <p:spPr>
          <a:xfrm>
            <a:off x="5491128" y="822651"/>
            <a:ext cx="14421970"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YURT DIŞI ŞİRKET VE YURT DIŞINDA YERLEŞİK ŞİRKETE AİT MARKA ALIM DESTEĞİ</a:t>
            </a:r>
          </a:p>
        </p:txBody>
      </p:sp>
    </p:spTree>
    <p:extLst>
      <p:ext uri="{BB962C8B-B14F-4D97-AF65-F5344CB8AC3E}">
        <p14:creationId xmlns:p14="http://schemas.microsoft.com/office/powerpoint/2010/main" val="73494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Myriad Pro Cond"/>
                <a:sym typeface="Myriad Pro Condensed"/>
              </a:rPr>
              <a:t>TASARIMCI ŞİRKET VE TASARIM OFİSİ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32322754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572000" y="953881"/>
            <a:ext cx="15950126" cy="1394493"/>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15562" y="1062733"/>
            <a:ext cx="15676719"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TASARIMCI ŞİRKET VE TASARIM OFİSİ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sp>
        <p:nvSpPr>
          <p:cNvPr id="25" name="Dikdörtgen 24">
            <a:extLst>
              <a:ext uri="{FF2B5EF4-FFF2-40B4-BE49-F238E27FC236}">
                <a16:creationId xmlns:a16="http://schemas.microsoft.com/office/drawing/2014/main" id="{2233F23C-4127-4D7E-BED4-8FF8A7AEFA19}"/>
              </a:ext>
            </a:extLst>
          </p:cNvPr>
          <p:cNvSpPr/>
          <p:nvPr/>
        </p:nvSpPr>
        <p:spPr>
          <a:xfrm>
            <a:off x="3205168" y="2916853"/>
            <a:ext cx="17747616" cy="7232749"/>
          </a:xfrm>
          <a:prstGeom prst="rect">
            <a:avLst/>
          </a:prstGeom>
        </p:spPr>
        <p:txBody>
          <a:bodyPr wrap="square">
            <a:spAutoFit/>
          </a:bodyPr>
          <a:lstStyle/>
          <a:p>
            <a:pPr lvl="6" indent="0" algn="just"/>
            <a:r>
              <a:rPr lang="tr-TR" sz="4000" b="1" dirty="0">
                <a:solidFill>
                  <a:srgbClr val="D8AD65"/>
                </a:solidFill>
                <a:latin typeface="Myriad Pro Cond"/>
              </a:rPr>
              <a:t>Temel Şartlar:</a:t>
            </a:r>
          </a:p>
          <a:p>
            <a:pPr lvl="6" indent="0" algn="just"/>
            <a:endParaRPr lang="tr-TR" sz="32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Tasarımcıların şirket hisselerinin %50’den fazlasına sahip olması</a:t>
            </a:r>
          </a:p>
          <a:p>
            <a:pPr lvl="6" indent="0" algn="just"/>
            <a:endParaRPr lang="tr-TR" sz="40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Yurt içinde tescilli marka sahibi olmak</a:t>
            </a:r>
          </a:p>
          <a:p>
            <a:pPr lvl="6" indent="0" algn="just"/>
            <a:endParaRPr lang="tr-TR" sz="32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Ön incelemeden geçmek, ön incelemede aşağıdaki hususlar bakılır:</a:t>
            </a:r>
          </a:p>
          <a:p>
            <a:pPr marL="571500" lvl="8" indent="-571500" algn="just">
              <a:buFont typeface="Arial" panose="020B0604020202020204" pitchFamily="34" charset="0"/>
              <a:buChar char="•"/>
            </a:pPr>
            <a:r>
              <a:rPr lang="tr-TR" sz="4000" dirty="0">
                <a:solidFill>
                  <a:srgbClr val="FFFFFF"/>
                </a:solidFill>
                <a:latin typeface="Myriad Pro Cond"/>
              </a:rPr>
              <a:t>Stratejik planlama</a:t>
            </a:r>
          </a:p>
          <a:p>
            <a:pPr marL="571500" lvl="8" indent="-571500" algn="just">
              <a:buFont typeface="Arial" panose="020B0604020202020204" pitchFamily="34" charset="0"/>
              <a:buChar char="•"/>
            </a:pPr>
            <a:r>
              <a:rPr lang="tr-TR" sz="4000" dirty="0">
                <a:solidFill>
                  <a:srgbClr val="FFFFFF"/>
                </a:solidFill>
                <a:latin typeface="Myriad Pro Cond"/>
              </a:rPr>
              <a:t>Marka yönetimi</a:t>
            </a:r>
          </a:p>
          <a:p>
            <a:pPr marL="571500" lvl="8" indent="-571500" algn="just">
              <a:buFont typeface="Arial" panose="020B0604020202020204" pitchFamily="34" charset="0"/>
              <a:buChar char="•"/>
            </a:pPr>
            <a:r>
              <a:rPr lang="tr-TR" sz="4000" dirty="0">
                <a:solidFill>
                  <a:srgbClr val="FFFFFF"/>
                </a:solidFill>
                <a:latin typeface="Myriad Pro Cond"/>
              </a:rPr>
              <a:t>Pazarlama, müşteri ve ticaret yönetimi</a:t>
            </a:r>
          </a:p>
          <a:p>
            <a:pPr marL="571500" lvl="8" indent="-571500" algn="just">
              <a:buFont typeface="Arial" panose="020B0604020202020204" pitchFamily="34" charset="0"/>
              <a:buChar char="•"/>
            </a:pPr>
            <a:r>
              <a:rPr lang="tr-TR" sz="4000" dirty="0">
                <a:solidFill>
                  <a:srgbClr val="FFFFFF"/>
                </a:solidFill>
                <a:latin typeface="Myriad Pro Cond"/>
              </a:rPr>
              <a:t>Tasarım süreç yönetimi</a:t>
            </a:r>
          </a:p>
          <a:p>
            <a:pPr marL="571500" lvl="8" indent="-571500" algn="just">
              <a:buFont typeface="Arial" panose="020B0604020202020204" pitchFamily="34" charset="0"/>
              <a:buChar char="•"/>
            </a:pPr>
            <a:r>
              <a:rPr lang="tr-TR" sz="4000" dirty="0">
                <a:solidFill>
                  <a:srgbClr val="FFFFFF"/>
                </a:solidFill>
                <a:latin typeface="Myriad Pro Cond"/>
              </a:rPr>
              <a:t>Organizasyon ve insan kaynakları</a:t>
            </a:r>
          </a:p>
        </p:txBody>
      </p:sp>
    </p:spTree>
    <p:extLst>
      <p:ext uri="{BB962C8B-B14F-4D97-AF65-F5344CB8AC3E}">
        <p14:creationId xmlns:p14="http://schemas.microsoft.com/office/powerpoint/2010/main" val="10568859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4" y="953882"/>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07831" y="1063058"/>
            <a:ext cx="16220738"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TASARIMCI ŞİRKET VE TASARIM OFİSİ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26" name="Tablo 25">
            <a:extLst>
              <a:ext uri="{FF2B5EF4-FFF2-40B4-BE49-F238E27FC236}">
                <a16:creationId xmlns:a16="http://schemas.microsoft.com/office/drawing/2014/main" id="{FC47F3B4-7269-4B05-89EB-DA8B2936D897}"/>
              </a:ext>
            </a:extLst>
          </p:cNvPr>
          <p:cNvGraphicFramePr>
            <a:graphicFrameLocks noGrp="1"/>
          </p:cNvGraphicFramePr>
          <p:nvPr>
            <p:extLst>
              <p:ext uri="{D42A27DB-BD31-4B8C-83A1-F6EECF244321}">
                <p14:modId xmlns:p14="http://schemas.microsoft.com/office/powerpoint/2010/main" val="2538244905"/>
              </p:ext>
            </p:extLst>
          </p:nvPr>
        </p:nvGraphicFramePr>
        <p:xfrm>
          <a:off x="3267298" y="2808082"/>
          <a:ext cx="17747616" cy="9521953"/>
        </p:xfrm>
        <a:graphic>
          <a:graphicData uri="http://schemas.openxmlformats.org/drawingml/2006/table">
            <a:tbl>
              <a:tblPr>
                <a:effectLst>
                  <a:innerShdw blurRad="63500" dist="50800" dir="8100000">
                    <a:prstClr val="black">
                      <a:alpha val="50000"/>
                    </a:prstClr>
                  </a:innerShdw>
                </a:effectLst>
              </a:tblPr>
              <a:tblGrid>
                <a:gridCol w="32625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832410">
                  <a:extLst>
                    <a:ext uri="{9D8B030D-6E8A-4147-A177-3AD203B41FA5}">
                      <a16:colId xmlns:a16="http://schemas.microsoft.com/office/drawing/2014/main" val="20002"/>
                    </a:ext>
                  </a:extLst>
                </a:gridCol>
                <a:gridCol w="2765504">
                  <a:extLst>
                    <a:ext uri="{9D8B030D-6E8A-4147-A177-3AD203B41FA5}">
                      <a16:colId xmlns:a16="http://schemas.microsoft.com/office/drawing/2014/main" val="2290152873"/>
                    </a:ext>
                  </a:extLst>
                </a:gridCol>
                <a:gridCol w="390971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10366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Kalemi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9536">
                <a:tc rowSpan="2">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Reklam, Tanıtım, Pazarlama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indent="0" algn="ctr" defTabSz="584200" rtl="0" fontAlgn="ctr" latinLnBrk="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%50</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 Ofisleri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  Tasarım Ofisleri</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001520">
                <a:tc vMerge="1">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4.193.766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3.354.858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56852363"/>
                  </a:ext>
                </a:extLst>
              </a:tr>
              <a:tr h="807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Birim Kira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2.795.587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2.236.315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09408036"/>
                  </a:ext>
                </a:extLst>
              </a:tr>
              <a:tr h="90326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1.397.407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838.135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08229780"/>
                  </a:ext>
                </a:extLst>
              </a:tr>
              <a:tr h="1305626">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Patent, Faydalı Model ve Endüstriyel Tasarım Tescili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698.316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838.135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03501056"/>
                  </a:ext>
                </a:extLst>
              </a:tr>
              <a:tr h="103121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Tasarımcıların Brüt Maaş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2.096.497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4.473.402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66135293"/>
                  </a:ext>
                </a:extLst>
              </a:tr>
              <a:tr h="980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Danışmanlık Giderleri</a:t>
                      </a:r>
                    </a:p>
                    <a:p>
                      <a:pPr marL="0" marR="0" indent="0" algn="ctr" defTabSz="2438338" rtl="0" eaLnBrk="1" fontAlgn="auto" latinLnBrk="0" hangingPunct="0">
                        <a:lnSpc>
                          <a:spcPct val="100000"/>
                        </a:lnSpc>
                        <a:spcBef>
                          <a:spcPts val="0"/>
                        </a:spcBef>
                        <a:spcAft>
                          <a:spcPts val="0"/>
                        </a:spcAft>
                        <a:buClrTx/>
                        <a:buSzTx/>
                        <a:buFontTx/>
                        <a:buNone/>
                        <a:tabLst/>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2.795.587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2.236.315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584200" rtl="0" fontAlgn="ctr" latinLnBrk="0">
                        <a:lnSpc>
                          <a:spcPct val="100000"/>
                        </a:lnSpc>
                        <a:spcBef>
                          <a:spcPts val="0"/>
                        </a:spcBef>
                        <a:spcAft>
                          <a:spcPts val="0"/>
                        </a:spcAft>
                        <a:buClrTx/>
                        <a:buSzTx/>
                        <a:buFontTx/>
                        <a:buNone/>
                        <a:tabLst/>
                      </a:pPr>
                      <a:endParaRPr lang="tr-TR" sz="1600" b="1" i="0" u="none" strike="noStrike" cap="none" spc="0" baseline="0" dirty="0">
                        <a:solidFill>
                          <a:srgbClr val="1B2C57"/>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sp>
        <p:nvSpPr>
          <p:cNvPr id="27" name="Metin kutusu 26">
            <a:extLst>
              <a:ext uri="{FF2B5EF4-FFF2-40B4-BE49-F238E27FC236}">
                <a16:creationId xmlns:a16="http://schemas.microsoft.com/office/drawing/2014/main" id="{626A2670-4541-49EB-A8BE-9449BCDF3BDE}"/>
              </a:ext>
            </a:extLst>
          </p:cNvPr>
          <p:cNvSpPr txBox="1"/>
          <p:nvPr/>
        </p:nvSpPr>
        <p:spPr>
          <a:xfrm>
            <a:off x="21159319" y="11372937"/>
            <a:ext cx="3057634" cy="1732919"/>
          </a:xfrm>
          <a:prstGeom prst="rect">
            <a:avLst/>
          </a:prstGeom>
          <a:noFill/>
          <a:ln w="9525" cap="flat" cmpd="sng" algn="ctr">
            <a:solidFill>
              <a:srgbClr val="D8AD6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sym typeface="Myriad Pro Condensed"/>
              </a:rPr>
              <a:t>Toplam Yıllık Üst Limit: </a:t>
            </a:r>
          </a:p>
          <a:p>
            <a:r>
              <a:rPr lang="tr-TR" sz="3600" b="1" dirty="0">
                <a:solidFill>
                  <a:srgbClr val="D8AD65"/>
                </a:solidFill>
                <a:latin typeface="Myriad Pro Cond"/>
                <a:sym typeface="Myriad Pro Condensed"/>
              </a:rPr>
              <a:t>13.977.160 TL</a:t>
            </a:r>
          </a:p>
        </p:txBody>
      </p:sp>
    </p:spTree>
    <p:extLst>
      <p:ext uri="{BB962C8B-B14F-4D97-AF65-F5344CB8AC3E}">
        <p14:creationId xmlns:p14="http://schemas.microsoft.com/office/powerpoint/2010/main" val="26907192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sym typeface="Myriad Pro Condensed"/>
              </a:rPr>
              <a:t>GEMİ VE YAT SEKTÖRÜNDE FAALİYET GÖSTEREN ŞİRKETLERE TASARIM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7412430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3921759" y="246123"/>
            <a:ext cx="16734383" cy="2522137"/>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036395" y="-251303"/>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5479721" y="-352465"/>
            <a:ext cx="14820888" cy="259469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GEMİ VE YAT SEKTÖRÜNDE FAALİYET GÖSTEREN ŞİRKETLERE TASARIM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2274056964"/>
              </p:ext>
            </p:extLst>
          </p:nvPr>
        </p:nvGraphicFramePr>
        <p:xfrm>
          <a:off x="3146682" y="3284816"/>
          <a:ext cx="17747616" cy="5507332"/>
        </p:xfrm>
        <a:graphic>
          <a:graphicData uri="http://schemas.openxmlformats.org/drawingml/2006/table">
            <a:tbl>
              <a:tblPr>
                <a:effectLst>
                  <a:innerShdw blurRad="63500" dist="50800" dir="8100000">
                    <a:prstClr val="black">
                      <a:alpha val="50000"/>
                    </a:prstClr>
                  </a:innerShdw>
                </a:effectLst>
              </a:tblPr>
              <a:tblGrid>
                <a:gridCol w="3048670">
                  <a:extLst>
                    <a:ext uri="{9D8B030D-6E8A-4147-A177-3AD203B41FA5}">
                      <a16:colId xmlns:a16="http://schemas.microsoft.com/office/drawing/2014/main" val="20000"/>
                    </a:ext>
                  </a:extLst>
                </a:gridCol>
                <a:gridCol w="2676946">
                  <a:extLst>
                    <a:ext uri="{9D8B030D-6E8A-4147-A177-3AD203B41FA5}">
                      <a16:colId xmlns:a16="http://schemas.microsoft.com/office/drawing/2014/main" val="20001"/>
                    </a:ext>
                  </a:extLst>
                </a:gridCol>
                <a:gridCol w="4154628">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531912">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Kalemi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Limiti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5420">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algn="ctr" defTabSz="342900" rtl="0" eaLnBrk="1" latinLnBrk="0" hangingPunct="1">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Şirketlerce Alınan Tasarım Hizmeti</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 50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8.387.533 ₺ /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5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Gemi ve Yat Sektöründe Faaliyet Gösteren Şirketler</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bl>
          </a:graphicData>
        </a:graphic>
      </p:graphicFrame>
    </p:spTree>
    <p:extLst>
      <p:ext uri="{BB962C8B-B14F-4D97-AF65-F5344CB8AC3E}">
        <p14:creationId xmlns:p14="http://schemas.microsoft.com/office/powerpoint/2010/main" val="10209234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lvl="0" defTabSz="457200" eaLnBrk="0" fontAlgn="base">
              <a:spcBef>
                <a:spcPct val="0"/>
              </a:spcBef>
              <a:spcAft>
                <a:spcPct val="0"/>
              </a:spcAft>
              <a:defRPr/>
            </a:pPr>
            <a:r>
              <a:rPr lang="tr-TR" sz="4400" b="1" dirty="0">
                <a:solidFill>
                  <a:srgbClr val="D8AE63"/>
                </a:solidFill>
              </a:rPr>
              <a:t>MARKA/TURQUALITY® DESTEĞİ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5220084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azara Giriş Belgelerinin Desteklenmesi"/>
          <p:cNvSpPr txBox="1"/>
          <p:nvPr/>
        </p:nvSpPr>
        <p:spPr>
          <a:xfrm>
            <a:off x="966495" y="11827171"/>
            <a:ext cx="2532586" cy="108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BF0000"/>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BF0000"/>
                </a:solidFill>
                <a:effectLst/>
                <a:uLnTx/>
                <a:uFillTx/>
                <a:latin typeface="Helvetica"/>
                <a:cs typeface="Helvetica"/>
                <a:sym typeface="Helvetica"/>
              </a:rPr>
              <a:t>Pazara Giriş Belgelerinin Desteklenmesi</a:t>
            </a:r>
          </a:p>
        </p:txBody>
      </p:sp>
      <p:sp>
        <p:nvSpPr>
          <p:cNvPr id="396" name="Yurt Dışı Marka Tescil Faaliyetlerinin Desteklenmesi"/>
          <p:cNvSpPr txBox="1"/>
          <p:nvPr/>
        </p:nvSpPr>
        <p:spPr>
          <a:xfrm>
            <a:off x="488035" y="9695020"/>
            <a:ext cx="2666919" cy="1425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C0C0C0"/>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C0C0C0"/>
                </a:solidFill>
                <a:effectLst/>
                <a:uLnTx/>
                <a:uFillTx/>
                <a:latin typeface="Helvetica"/>
                <a:cs typeface="Helvetica"/>
                <a:sym typeface="Helvetica"/>
              </a:rPr>
              <a:t>Yurt </a:t>
            </a:r>
            <a:r>
              <a:rPr kumimoji="0" sz="2200" b="1" i="0" u="none" strike="noStrike" kern="0" cap="none" spc="0" normalizeH="0" baseline="0" noProof="0" dirty="0" err="1">
                <a:ln>
                  <a:noFill/>
                </a:ln>
                <a:solidFill>
                  <a:srgbClr val="C0C0C0"/>
                </a:solidFill>
                <a:effectLst/>
                <a:uLnTx/>
                <a:uFillTx/>
                <a:latin typeface="Helvetica"/>
                <a:cs typeface="Helvetica"/>
                <a:sym typeface="Helvetica"/>
              </a:rPr>
              <a:t>Dışı</a:t>
            </a:r>
            <a:r>
              <a:rPr kumimoji="0" sz="2200" b="1" i="0" u="none" strike="noStrike" kern="0" cap="none" spc="0" normalizeH="0" baseline="0" noProof="0" dirty="0">
                <a:ln>
                  <a:noFill/>
                </a:ln>
                <a:solidFill>
                  <a:srgbClr val="C0C0C0"/>
                </a:solidFill>
                <a:effectLst/>
                <a:uLnTx/>
                <a:uFillTx/>
                <a:latin typeface="Helvetica"/>
                <a:cs typeface="Helvetica"/>
                <a:sym typeface="Helvetica"/>
              </a:rPr>
              <a:t> </a:t>
            </a:r>
            <a:r>
              <a:rPr kumimoji="0" sz="2200" b="1" i="0" u="none" strike="noStrike" kern="0" cap="none" spc="0" normalizeH="0" baseline="0" noProof="0" dirty="0" err="1">
                <a:ln>
                  <a:noFill/>
                </a:ln>
                <a:solidFill>
                  <a:srgbClr val="C0C0C0"/>
                </a:solidFill>
                <a:effectLst/>
                <a:uLnTx/>
                <a:uFillTx/>
                <a:latin typeface="Helvetica"/>
                <a:cs typeface="Helvetica"/>
                <a:sym typeface="Helvetica"/>
              </a:rPr>
              <a:t>Marka</a:t>
            </a:r>
            <a:r>
              <a:rPr kumimoji="0" sz="2200" b="1" i="0" u="none" strike="noStrike" kern="0" cap="none" spc="0" normalizeH="0" baseline="0" noProof="0" dirty="0">
                <a:ln>
                  <a:noFill/>
                </a:ln>
                <a:solidFill>
                  <a:srgbClr val="C0C0C0"/>
                </a:solidFill>
                <a:effectLst/>
                <a:uLnTx/>
                <a:uFillTx/>
                <a:latin typeface="Helvetica"/>
                <a:cs typeface="Helvetica"/>
                <a:sym typeface="Helvetica"/>
              </a:rPr>
              <a:t> </a:t>
            </a:r>
            <a:r>
              <a:rPr kumimoji="0" sz="2200" b="1" i="0" u="none" strike="noStrike" kern="0" cap="none" spc="0" normalizeH="0" baseline="0" noProof="0" dirty="0" err="1">
                <a:ln>
                  <a:noFill/>
                </a:ln>
                <a:solidFill>
                  <a:srgbClr val="C0C0C0"/>
                </a:solidFill>
                <a:effectLst/>
                <a:uLnTx/>
                <a:uFillTx/>
                <a:latin typeface="Helvetica"/>
                <a:cs typeface="Helvetica"/>
                <a:sym typeface="Helvetica"/>
              </a:rPr>
              <a:t>Tescil</a:t>
            </a:r>
            <a:r>
              <a:rPr kumimoji="0" sz="2200" b="1" i="0" u="none" strike="noStrike" kern="0" cap="none" spc="0" normalizeH="0" baseline="0" noProof="0" dirty="0">
                <a:ln>
                  <a:noFill/>
                </a:ln>
                <a:solidFill>
                  <a:srgbClr val="C0C0C0"/>
                </a:solidFill>
                <a:effectLst/>
                <a:uLnTx/>
                <a:uFillTx/>
                <a:latin typeface="Helvetica"/>
                <a:cs typeface="Helvetica"/>
                <a:sym typeface="Helvetica"/>
              </a:rPr>
              <a:t> </a:t>
            </a:r>
            <a:r>
              <a:rPr kumimoji="0" sz="2200" b="1" i="0" u="none" strike="noStrike" kern="0" cap="none" spc="0" normalizeH="0" baseline="0" noProof="0" dirty="0" err="1">
                <a:ln>
                  <a:noFill/>
                </a:ln>
                <a:solidFill>
                  <a:srgbClr val="C0C0C0"/>
                </a:solidFill>
                <a:effectLst/>
                <a:uLnTx/>
                <a:uFillTx/>
                <a:latin typeface="Helvetica"/>
                <a:cs typeface="Helvetica"/>
                <a:sym typeface="Helvetica"/>
              </a:rPr>
              <a:t>Faaliyetlerinin</a:t>
            </a:r>
            <a:r>
              <a:rPr kumimoji="0" sz="2200" b="1" i="0" u="none" strike="noStrike" kern="0" cap="none" spc="0" normalizeH="0" baseline="0" noProof="0" dirty="0">
                <a:ln>
                  <a:noFill/>
                </a:ln>
                <a:solidFill>
                  <a:srgbClr val="C0C0C0"/>
                </a:solidFill>
                <a:effectLst/>
                <a:uLnTx/>
                <a:uFillTx/>
                <a:latin typeface="Helvetica"/>
                <a:cs typeface="Helvetica"/>
                <a:sym typeface="Helvetica"/>
              </a:rPr>
              <a:t> </a:t>
            </a:r>
            <a:r>
              <a:rPr kumimoji="0" sz="2200" b="1" i="0" u="none" strike="noStrike" kern="0" cap="none" spc="0" normalizeH="0" baseline="0" noProof="0" dirty="0" err="1">
                <a:ln>
                  <a:noFill/>
                </a:ln>
                <a:solidFill>
                  <a:srgbClr val="C0C0C0"/>
                </a:solidFill>
                <a:effectLst/>
                <a:uLnTx/>
                <a:uFillTx/>
                <a:latin typeface="Helvetica"/>
                <a:cs typeface="Helvetica"/>
                <a:sym typeface="Helvetica"/>
              </a:rPr>
              <a:t>Desteklenmesi</a:t>
            </a:r>
            <a:endParaRPr kumimoji="0" sz="2200" b="1" i="0" u="none" strike="noStrike" kern="0" cap="none" spc="0" normalizeH="0" baseline="0" noProof="0" dirty="0">
              <a:ln>
                <a:noFill/>
              </a:ln>
              <a:solidFill>
                <a:srgbClr val="C0C0C0"/>
              </a:solidFill>
              <a:effectLst/>
              <a:uLnTx/>
              <a:uFillTx/>
              <a:latin typeface="Helvetica"/>
              <a:cs typeface="Helvetica"/>
              <a:sym typeface="Helvetica"/>
            </a:endParaRPr>
          </a:p>
        </p:txBody>
      </p:sp>
      <p:sp>
        <p:nvSpPr>
          <p:cNvPr id="397" name="Yurt Dışı Pazar Araştırması Desteği"/>
          <p:cNvSpPr txBox="1"/>
          <p:nvPr/>
        </p:nvSpPr>
        <p:spPr>
          <a:xfrm>
            <a:off x="3638208" y="11752337"/>
            <a:ext cx="2290212" cy="1425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00B0F0"/>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00B0F0"/>
                </a:solidFill>
                <a:effectLst/>
                <a:uLnTx/>
                <a:uFillTx/>
                <a:latin typeface="Helvetica"/>
                <a:cs typeface="Helvetica"/>
                <a:sym typeface="Helvetica"/>
              </a:rPr>
              <a:t>Yurt </a:t>
            </a:r>
            <a:r>
              <a:rPr kumimoji="0" sz="2200" b="1" i="0" u="none" strike="noStrike" kern="0" cap="none" spc="0" normalizeH="0" baseline="0" noProof="0" dirty="0" err="1">
                <a:ln>
                  <a:noFill/>
                </a:ln>
                <a:solidFill>
                  <a:srgbClr val="00B0F0"/>
                </a:solidFill>
                <a:effectLst/>
                <a:uLnTx/>
                <a:uFillTx/>
                <a:latin typeface="Helvetica"/>
                <a:cs typeface="Helvetica"/>
                <a:sym typeface="Helvetica"/>
              </a:rPr>
              <a:t>Dışı</a:t>
            </a:r>
            <a:r>
              <a:rPr kumimoji="0" sz="2200" b="1" i="0" u="none" strike="noStrike" kern="0" cap="none" spc="0" normalizeH="0" baseline="0" noProof="0" dirty="0">
                <a:ln>
                  <a:noFill/>
                </a:ln>
                <a:solidFill>
                  <a:srgbClr val="00B0F0"/>
                </a:solidFill>
                <a:effectLst/>
                <a:uLnTx/>
                <a:uFillTx/>
                <a:latin typeface="Helvetica"/>
                <a:cs typeface="Helvetica"/>
                <a:sym typeface="Helvetica"/>
              </a:rPr>
              <a:t> </a:t>
            </a:r>
            <a:r>
              <a:rPr kumimoji="0" sz="2200" b="1" i="0" u="none" strike="noStrike" kern="0" cap="none" spc="0" normalizeH="0" baseline="0" noProof="0" dirty="0" err="1">
                <a:ln>
                  <a:noFill/>
                </a:ln>
                <a:solidFill>
                  <a:srgbClr val="00B0F0"/>
                </a:solidFill>
                <a:effectLst/>
                <a:uLnTx/>
                <a:uFillTx/>
                <a:latin typeface="Helvetica"/>
                <a:cs typeface="Helvetica"/>
                <a:sym typeface="Helvetica"/>
              </a:rPr>
              <a:t>Pazar</a:t>
            </a:r>
            <a:r>
              <a:rPr kumimoji="0" sz="2200" b="1" i="0" u="none" strike="noStrike" kern="0" cap="none" spc="0" normalizeH="0" baseline="0" noProof="0" dirty="0">
                <a:ln>
                  <a:noFill/>
                </a:ln>
                <a:solidFill>
                  <a:srgbClr val="00B0F0"/>
                </a:solidFill>
                <a:effectLst/>
                <a:uLnTx/>
                <a:uFillTx/>
                <a:latin typeface="Helvetica"/>
                <a:cs typeface="Helvetica"/>
                <a:sym typeface="Helvetica"/>
              </a:rPr>
              <a:t> </a:t>
            </a:r>
            <a:r>
              <a:rPr kumimoji="0" sz="2200" b="1" i="0" u="none" strike="noStrike" kern="0" cap="none" spc="0" normalizeH="0" baseline="0" noProof="0" dirty="0" err="1">
                <a:ln>
                  <a:noFill/>
                </a:ln>
                <a:solidFill>
                  <a:srgbClr val="00B0F0"/>
                </a:solidFill>
                <a:effectLst/>
                <a:uLnTx/>
                <a:uFillTx/>
                <a:latin typeface="Helvetica"/>
                <a:cs typeface="Helvetica"/>
                <a:sym typeface="Helvetica"/>
              </a:rPr>
              <a:t>Araştırması</a:t>
            </a:r>
            <a:r>
              <a:rPr kumimoji="0" sz="2200" b="1" i="0" u="none" strike="noStrike" kern="0" cap="none" spc="0" normalizeH="0" baseline="0" noProof="0" dirty="0">
                <a:ln>
                  <a:noFill/>
                </a:ln>
                <a:solidFill>
                  <a:srgbClr val="00B0F0"/>
                </a:solidFill>
                <a:effectLst/>
                <a:uLnTx/>
                <a:uFillTx/>
                <a:latin typeface="Helvetica"/>
                <a:cs typeface="Helvetica"/>
                <a:sym typeface="Helvetica"/>
              </a:rPr>
              <a:t> </a:t>
            </a:r>
            <a:r>
              <a:rPr kumimoji="0" sz="2200" b="1" i="0" u="none" strike="noStrike" kern="0" cap="none" spc="0" normalizeH="0" baseline="0" noProof="0" dirty="0" err="1">
                <a:ln>
                  <a:noFill/>
                </a:ln>
                <a:solidFill>
                  <a:srgbClr val="00B0F0"/>
                </a:solidFill>
                <a:effectLst/>
                <a:uLnTx/>
                <a:uFillTx/>
                <a:latin typeface="Helvetica"/>
                <a:cs typeface="Helvetica"/>
                <a:sym typeface="Helvetica"/>
              </a:rPr>
              <a:t>Desteği</a:t>
            </a:r>
            <a:endParaRPr kumimoji="0" lang="tr-TR" sz="2200" b="1" i="0" u="none" strike="noStrike" kern="0" cap="none" spc="0" normalizeH="0" baseline="0" noProof="0" dirty="0">
              <a:ln>
                <a:noFill/>
              </a:ln>
              <a:solidFill>
                <a:srgbClr val="00B0F0"/>
              </a:solidFill>
              <a:effectLst/>
              <a:uLnTx/>
              <a:uFillTx/>
              <a:latin typeface="Helvetica"/>
              <a:cs typeface="Helvetica"/>
              <a:sym typeface="Helvetica"/>
            </a:endParaRPr>
          </a:p>
          <a:p>
            <a:pPr marL="0" marR="0" lvl="0" indent="0" algn="l" defTabSz="1828800" rtl="0" eaLnBrk="1" fontAlgn="auto" latinLnBrk="0" hangingPunct="0">
              <a:lnSpc>
                <a:spcPct val="100000"/>
              </a:lnSpc>
              <a:spcBef>
                <a:spcPts val="0"/>
              </a:spcBef>
              <a:spcAft>
                <a:spcPts val="0"/>
              </a:spcAft>
              <a:buClrTx/>
              <a:buSzTx/>
              <a:buFontTx/>
              <a:buNone/>
              <a:tabLst/>
              <a:defRPr/>
            </a:pPr>
            <a:endParaRPr kumimoji="0" sz="2200" b="1" i="0" u="none" strike="noStrike" kern="0" cap="none" spc="0" normalizeH="0" baseline="0" noProof="0" dirty="0">
              <a:ln>
                <a:noFill/>
              </a:ln>
              <a:solidFill>
                <a:srgbClr val="00B0F0"/>
              </a:solidFill>
              <a:effectLst/>
              <a:uLnTx/>
              <a:uFillTx/>
              <a:latin typeface="Helvetica"/>
              <a:cs typeface="Helvetica"/>
              <a:sym typeface="Helvetica"/>
            </a:endParaRPr>
          </a:p>
        </p:txBody>
      </p:sp>
      <p:sp>
        <p:nvSpPr>
          <p:cNvPr id="398" name="Yurt İçi Fuar Desteği"/>
          <p:cNvSpPr txBox="1"/>
          <p:nvPr/>
        </p:nvSpPr>
        <p:spPr>
          <a:xfrm>
            <a:off x="6296190" y="10564031"/>
            <a:ext cx="1824271" cy="748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F10079"/>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F10079"/>
                </a:solidFill>
                <a:effectLst/>
                <a:uLnTx/>
                <a:uFillTx/>
                <a:latin typeface="Helvetica"/>
                <a:cs typeface="Helvetica"/>
                <a:sym typeface="Helvetica"/>
              </a:rPr>
              <a:t>Yurt İçi Fuar Desteği</a:t>
            </a:r>
          </a:p>
        </p:txBody>
      </p:sp>
      <p:sp>
        <p:nvSpPr>
          <p:cNvPr id="399" name="Küresel Tedarik Zinciri Yetkinlik Projesi Desteği"/>
          <p:cNvSpPr txBox="1"/>
          <p:nvPr/>
        </p:nvSpPr>
        <p:spPr>
          <a:xfrm>
            <a:off x="8891306" y="9621137"/>
            <a:ext cx="2349586" cy="108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FF0000"/>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FF0000"/>
                </a:solidFill>
                <a:effectLst/>
                <a:uLnTx/>
                <a:uFillTx/>
                <a:latin typeface="Helvetica"/>
                <a:cs typeface="Helvetica"/>
                <a:sym typeface="Helvetica"/>
              </a:rPr>
              <a:t>Küresel Tedarik Zinciri Yetkinlik Projesi Desteği</a:t>
            </a:r>
          </a:p>
        </p:txBody>
      </p:sp>
      <p:sp>
        <p:nvSpPr>
          <p:cNvPr id="400" name="Yurt Dışı Şirket ve Yurt Dışında Yerleşik Şirkete Ait Marka Alım Desteği"/>
          <p:cNvSpPr txBox="1"/>
          <p:nvPr/>
        </p:nvSpPr>
        <p:spPr>
          <a:xfrm>
            <a:off x="5830249" y="7922669"/>
            <a:ext cx="2290212" cy="1763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solidFill>
                  <a:srgbClr val="ED7C34"/>
                </a:solidFill>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ED7C34"/>
                </a:solidFill>
                <a:effectLst/>
                <a:uLnTx/>
                <a:uFillTx/>
                <a:latin typeface="Helvetica"/>
                <a:cs typeface="Helvetica"/>
                <a:sym typeface="Helvetica"/>
              </a:rPr>
              <a:t>Yurt Dışı Şirket ve Yurt Dışında Yerleşik Şirkete Ait Marka Alım Desteği</a:t>
            </a:r>
          </a:p>
        </p:txBody>
      </p:sp>
      <p:sp>
        <p:nvSpPr>
          <p:cNvPr id="401" name="Yurt Dışı Fuar Desteği"/>
          <p:cNvSpPr txBox="1"/>
          <p:nvPr/>
        </p:nvSpPr>
        <p:spPr>
          <a:xfrm>
            <a:off x="3621578" y="8670518"/>
            <a:ext cx="1903766" cy="2102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solidFill>
                  <a:srgbClr val="45AA21"/>
                </a:solidFill>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lang="tr-TR" sz="2200" b="1" i="0" u="none" strike="noStrike" kern="0" cap="none" spc="0" normalizeH="0" baseline="0" noProof="0" dirty="0">
                <a:ln>
                  <a:noFill/>
                </a:ln>
                <a:solidFill>
                  <a:srgbClr val="FFD932">
                    <a:lumMod val="75000"/>
                  </a:srgbClr>
                </a:solidFill>
                <a:effectLst/>
                <a:uLnTx/>
                <a:uFillTx/>
                <a:latin typeface="Helvetica"/>
                <a:cs typeface="Helvetica"/>
                <a:sym typeface="Helvetica"/>
              </a:rPr>
              <a:t>Pazara Giriş Projesi Hazırlama Desteği</a:t>
            </a:r>
            <a:endParaRPr kumimoji="0" lang="tr-TR" sz="2200" b="1" i="0" u="none" strike="noStrike" kern="0" cap="none" spc="0" normalizeH="0" baseline="0" noProof="0" dirty="0">
              <a:ln>
                <a:noFill/>
              </a:ln>
              <a:solidFill>
                <a:srgbClr val="45AA21"/>
              </a:solidFill>
              <a:effectLst/>
              <a:uLnTx/>
              <a:uFillTx/>
              <a:latin typeface="Helvetica"/>
              <a:cs typeface="Helvetica"/>
              <a:sym typeface="Helvetica"/>
            </a:endParaRPr>
          </a:p>
          <a:p>
            <a:pPr marL="0" marR="0" lvl="0" indent="0" algn="r"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rgbClr val="45AA21"/>
                </a:solidFill>
                <a:effectLst/>
                <a:uLnTx/>
                <a:uFillTx/>
                <a:latin typeface="Helvetica"/>
                <a:cs typeface="Helvetica"/>
                <a:sym typeface="Helvetica"/>
              </a:rPr>
              <a:t>Yurt </a:t>
            </a:r>
            <a:r>
              <a:rPr kumimoji="0" sz="2200" b="1" i="0" u="none" strike="noStrike" kern="0" cap="none" spc="0" normalizeH="0" baseline="0" noProof="0" dirty="0" err="1">
                <a:ln>
                  <a:noFill/>
                </a:ln>
                <a:solidFill>
                  <a:srgbClr val="45AA21"/>
                </a:solidFill>
                <a:effectLst/>
                <a:uLnTx/>
                <a:uFillTx/>
                <a:latin typeface="Helvetica"/>
                <a:cs typeface="Helvetica"/>
                <a:sym typeface="Helvetica"/>
              </a:rPr>
              <a:t>Dışı</a:t>
            </a:r>
            <a:r>
              <a:rPr kumimoji="0" sz="2200" b="1" i="0" u="none" strike="noStrike" kern="0" cap="none" spc="0" normalizeH="0" baseline="0" noProof="0" dirty="0">
                <a:ln>
                  <a:noFill/>
                </a:ln>
                <a:solidFill>
                  <a:srgbClr val="45AA21"/>
                </a:solidFill>
                <a:effectLst/>
                <a:uLnTx/>
                <a:uFillTx/>
                <a:latin typeface="Helvetica"/>
                <a:cs typeface="Helvetica"/>
                <a:sym typeface="Helvetica"/>
              </a:rPr>
              <a:t> </a:t>
            </a:r>
            <a:r>
              <a:rPr kumimoji="0" sz="2200" b="1" i="0" u="none" strike="noStrike" kern="0" cap="none" spc="0" normalizeH="0" baseline="0" noProof="0" dirty="0" err="1">
                <a:ln>
                  <a:noFill/>
                </a:ln>
                <a:solidFill>
                  <a:srgbClr val="45AA21"/>
                </a:solidFill>
                <a:effectLst/>
                <a:uLnTx/>
                <a:uFillTx/>
                <a:latin typeface="Helvetica"/>
                <a:cs typeface="Helvetica"/>
                <a:sym typeface="Helvetica"/>
              </a:rPr>
              <a:t>Fuar</a:t>
            </a:r>
            <a:r>
              <a:rPr kumimoji="0" sz="2200" b="1" i="0" u="none" strike="noStrike" kern="0" cap="none" spc="0" normalizeH="0" baseline="0" noProof="0" dirty="0">
                <a:ln>
                  <a:noFill/>
                </a:ln>
                <a:solidFill>
                  <a:srgbClr val="45AA21"/>
                </a:solidFill>
                <a:effectLst/>
                <a:uLnTx/>
                <a:uFillTx/>
                <a:latin typeface="Helvetica"/>
                <a:cs typeface="Helvetica"/>
                <a:sym typeface="Helvetica"/>
              </a:rPr>
              <a:t> </a:t>
            </a:r>
            <a:r>
              <a:rPr kumimoji="0" sz="2200" b="1" i="0" u="none" strike="noStrike" kern="0" cap="none" spc="0" normalizeH="0" baseline="0" noProof="0" dirty="0" err="1">
                <a:ln>
                  <a:noFill/>
                </a:ln>
                <a:solidFill>
                  <a:srgbClr val="45AA21"/>
                </a:solidFill>
                <a:effectLst/>
                <a:uLnTx/>
                <a:uFillTx/>
                <a:latin typeface="Helvetica"/>
                <a:cs typeface="Helvetica"/>
                <a:sym typeface="Helvetica"/>
              </a:rPr>
              <a:t>Desteği</a:t>
            </a:r>
            <a:endParaRPr kumimoji="0" sz="2200" b="1" i="0" u="none" strike="noStrike" kern="0" cap="none" spc="0" normalizeH="0" baseline="0" noProof="0" dirty="0">
              <a:ln>
                <a:noFill/>
              </a:ln>
              <a:solidFill>
                <a:srgbClr val="45AA21"/>
              </a:solidFill>
              <a:effectLst/>
              <a:uLnTx/>
              <a:uFillTx/>
              <a:latin typeface="Helvetica"/>
              <a:cs typeface="Helvetica"/>
              <a:sym typeface="Helvetica"/>
            </a:endParaRPr>
          </a:p>
        </p:txBody>
      </p:sp>
      <p:sp>
        <p:nvSpPr>
          <p:cNvPr id="402" name="Birim Kira Desteği"/>
          <p:cNvSpPr txBox="1"/>
          <p:nvPr/>
        </p:nvSpPr>
        <p:spPr>
          <a:xfrm>
            <a:off x="8958438" y="7887598"/>
            <a:ext cx="1376806" cy="108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5E5E5E"/>
                </a:solidFill>
                <a:effectLst/>
                <a:uLnTx/>
                <a:uFillTx/>
                <a:latin typeface="Helvetica"/>
                <a:cs typeface="Helvetica"/>
                <a:sym typeface="Helvetica"/>
              </a:rPr>
              <a:t>Birim Kira Desteği </a:t>
            </a:r>
          </a:p>
        </p:txBody>
      </p:sp>
      <p:sp>
        <p:nvSpPr>
          <p:cNvPr id="403" name="Tanıtım Desteği"/>
          <p:cNvSpPr txBox="1"/>
          <p:nvPr/>
        </p:nvSpPr>
        <p:spPr>
          <a:xfrm>
            <a:off x="14351694" y="7762213"/>
            <a:ext cx="1903766" cy="748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E5BA00"/>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dirty="0" err="1">
                <a:ln>
                  <a:noFill/>
                </a:ln>
                <a:solidFill>
                  <a:srgbClr val="E5BA00"/>
                </a:solidFill>
                <a:effectLst/>
                <a:uLnTx/>
                <a:uFillTx/>
                <a:latin typeface="Helvetica"/>
                <a:cs typeface="Helvetica"/>
                <a:sym typeface="Helvetica"/>
              </a:rPr>
              <a:t>Tanıtım</a:t>
            </a:r>
            <a:r>
              <a:rPr kumimoji="0" sz="2200" b="1" i="0" u="none" strike="noStrike" kern="0" cap="none" spc="0" normalizeH="0" baseline="0" noProof="0" dirty="0">
                <a:ln>
                  <a:noFill/>
                </a:ln>
                <a:solidFill>
                  <a:srgbClr val="E5BA00"/>
                </a:solidFill>
                <a:effectLst/>
                <a:uLnTx/>
                <a:uFillTx/>
                <a:latin typeface="Helvetica"/>
                <a:cs typeface="Helvetica"/>
                <a:sym typeface="Helvetica"/>
              </a:rPr>
              <a:t> </a:t>
            </a:r>
            <a:r>
              <a:rPr kumimoji="0" sz="2200" b="1" i="0" u="none" strike="noStrike" kern="0" cap="none" spc="0" normalizeH="0" baseline="0" noProof="0" dirty="0" err="1">
                <a:ln>
                  <a:noFill/>
                </a:ln>
                <a:solidFill>
                  <a:srgbClr val="E5BA00"/>
                </a:solidFill>
                <a:effectLst/>
                <a:uLnTx/>
                <a:uFillTx/>
                <a:latin typeface="Helvetica"/>
                <a:cs typeface="Helvetica"/>
                <a:sym typeface="Helvetica"/>
              </a:rPr>
              <a:t>Desteği</a:t>
            </a:r>
            <a:endParaRPr kumimoji="0" sz="2200" b="1" i="0" u="none" strike="noStrike" kern="0" cap="none" spc="0" normalizeH="0" baseline="0" noProof="0" dirty="0">
              <a:ln>
                <a:noFill/>
              </a:ln>
              <a:solidFill>
                <a:srgbClr val="E5BA00"/>
              </a:solidFill>
              <a:effectLst/>
              <a:uLnTx/>
              <a:uFillTx/>
              <a:latin typeface="Helvetica"/>
              <a:cs typeface="Helvetica"/>
              <a:sym typeface="Helvetica"/>
            </a:endParaRPr>
          </a:p>
        </p:txBody>
      </p:sp>
      <p:sp>
        <p:nvSpPr>
          <p:cNvPr id="404" name="İhracat Kredi Sigortası Tazmin Desteği"/>
          <p:cNvSpPr txBox="1"/>
          <p:nvPr/>
        </p:nvSpPr>
        <p:spPr>
          <a:xfrm>
            <a:off x="12818234" y="6289551"/>
            <a:ext cx="2619384" cy="748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solidFill>
                  <a:srgbClr val="C35307"/>
                </a:solidFill>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lang="tr-TR" sz="2200" b="1" i="0" u="none" strike="noStrike" kern="0" cap="none" spc="0" normalizeH="0" baseline="0" noProof="0" dirty="0">
                <a:ln>
                  <a:noFill/>
                </a:ln>
                <a:solidFill>
                  <a:srgbClr val="C35307"/>
                </a:solidFill>
                <a:effectLst/>
                <a:uLnTx/>
                <a:uFillTx/>
                <a:latin typeface="Helvetica"/>
                <a:cs typeface="Helvetica"/>
                <a:sym typeface="Helvetica"/>
              </a:rPr>
              <a:t>Eximbank </a:t>
            </a:r>
          </a:p>
          <a:p>
            <a:pPr marL="0" marR="0" lvl="0" indent="0" algn="r" defTabSz="1828800" rtl="0" eaLnBrk="1" fontAlgn="auto" latinLnBrk="0" hangingPunct="0">
              <a:lnSpc>
                <a:spcPct val="100000"/>
              </a:lnSpc>
              <a:spcBef>
                <a:spcPts val="0"/>
              </a:spcBef>
              <a:spcAft>
                <a:spcPts val="0"/>
              </a:spcAft>
              <a:buClrTx/>
              <a:buSzTx/>
              <a:buFontTx/>
              <a:buNone/>
              <a:tabLst/>
              <a:defRPr/>
            </a:pPr>
            <a:r>
              <a:rPr kumimoji="0" lang="tr-TR" sz="2200" b="1" i="0" u="none" strike="noStrike" kern="0" cap="none" spc="0" normalizeH="0" baseline="0" noProof="0" dirty="0">
                <a:ln>
                  <a:noFill/>
                </a:ln>
                <a:solidFill>
                  <a:srgbClr val="C35307"/>
                </a:solidFill>
                <a:effectLst/>
                <a:uLnTx/>
                <a:uFillTx/>
                <a:latin typeface="Helvetica"/>
                <a:cs typeface="Helvetica"/>
                <a:sym typeface="Helvetica"/>
              </a:rPr>
              <a:t>Destekleri</a:t>
            </a:r>
            <a:endParaRPr kumimoji="0" sz="2200" b="1" i="0" u="none" strike="noStrike" kern="0" cap="none" spc="0" normalizeH="0" baseline="0" noProof="0" dirty="0">
              <a:ln>
                <a:noFill/>
              </a:ln>
              <a:solidFill>
                <a:srgbClr val="C35307"/>
              </a:solidFill>
              <a:effectLst/>
              <a:uLnTx/>
              <a:uFillTx/>
              <a:latin typeface="Helvetica"/>
              <a:cs typeface="Helvetica"/>
              <a:sym typeface="Helvetica"/>
            </a:endParaRPr>
          </a:p>
        </p:txBody>
      </p:sp>
      <p:sp>
        <p:nvSpPr>
          <p:cNvPr id="405" name="Tasarım ve Ürün Geliştirme Projesi Desteği"/>
          <p:cNvSpPr txBox="1"/>
          <p:nvPr/>
        </p:nvSpPr>
        <p:spPr>
          <a:xfrm>
            <a:off x="16079122" y="4983978"/>
            <a:ext cx="2327740" cy="1086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solidFill>
                  <a:srgbClr val="99DAFF"/>
                </a:solidFill>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99DAFF"/>
                </a:solidFill>
                <a:effectLst/>
                <a:uLnTx/>
                <a:uFillTx/>
                <a:latin typeface="Helvetica"/>
                <a:cs typeface="Helvetica"/>
                <a:sym typeface="Helvetica"/>
              </a:rPr>
              <a:t>Tasarım ve Ürün Geliştirme Projesi Desteği</a:t>
            </a:r>
          </a:p>
        </p:txBody>
      </p:sp>
      <p:sp>
        <p:nvSpPr>
          <p:cNvPr id="408" name="Gemi ve Yat Sektöründe Faaliyet Gösteren Şirketlere Tasarım Desteği"/>
          <p:cNvSpPr txBox="1"/>
          <p:nvPr/>
        </p:nvSpPr>
        <p:spPr>
          <a:xfrm>
            <a:off x="18404394" y="3388364"/>
            <a:ext cx="2670265" cy="1763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r" defTabSz="1828800">
              <a:defRPr sz="2200">
                <a:solidFill>
                  <a:srgbClr val="D0FBF6"/>
                </a:solidFill>
                <a:latin typeface="Helvetica"/>
                <a:ea typeface="Helvetica"/>
                <a:cs typeface="Helvetica"/>
                <a:sym typeface="Helvetica"/>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r>
              <a:rPr kumimoji="0" sz="2200" b="1" i="0" u="none" strike="noStrike" kern="0" cap="none" spc="0" normalizeH="0" baseline="0" noProof="0">
                <a:ln>
                  <a:noFill/>
                </a:ln>
                <a:solidFill>
                  <a:srgbClr val="D0FBF6"/>
                </a:solidFill>
                <a:effectLst/>
                <a:uLnTx/>
                <a:uFillTx/>
                <a:latin typeface="Helvetica"/>
                <a:cs typeface="Helvetica"/>
                <a:sym typeface="Helvetica"/>
              </a:rPr>
              <a:t>Gemi ve Yat Sektöründe Faaliyet Gösteren Şirketlere Tasarım Desteği</a:t>
            </a:r>
          </a:p>
        </p:txBody>
      </p:sp>
      <p:sp>
        <p:nvSpPr>
          <p:cNvPr id="409" name="Tasarımcı Şirket/ Tasarım Ofisi Desteği"/>
          <p:cNvSpPr txBox="1"/>
          <p:nvPr/>
        </p:nvSpPr>
        <p:spPr>
          <a:xfrm>
            <a:off x="19262517" y="5915077"/>
            <a:ext cx="2138202" cy="1425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spAutoFit/>
          </a:bodyPr>
          <a:lstStyle>
            <a:lvl1pPr algn="l" defTabSz="1828800">
              <a:defRPr sz="2200">
                <a:solidFill>
                  <a:srgbClr val="D8AD65"/>
                </a:solidFill>
                <a:latin typeface="Helvetica"/>
                <a:ea typeface="Helvetica"/>
                <a:cs typeface="Helvetica"/>
                <a:sym typeface="Helvetica"/>
              </a:defRPr>
            </a:lvl1pPr>
          </a:lstStyle>
          <a:p>
            <a:pPr marL="0" marR="0" lvl="0" indent="0" algn="l" defTabSz="1828800" rtl="0" eaLnBrk="1" fontAlgn="auto" latinLnBrk="0" hangingPunct="0">
              <a:lnSpc>
                <a:spcPct val="100000"/>
              </a:lnSpc>
              <a:spcBef>
                <a:spcPts val="0"/>
              </a:spcBef>
              <a:spcAft>
                <a:spcPts val="0"/>
              </a:spcAft>
              <a:buClrTx/>
              <a:buSzTx/>
              <a:buFontTx/>
              <a:buNone/>
              <a:tabLst/>
              <a:defRPr/>
            </a:pPr>
            <a:r>
              <a:rPr kumimoji="0" lang="tr-TR" sz="2200" b="1" i="0" u="none" strike="noStrike" kern="0" cap="none" spc="0" normalizeH="0" baseline="0" noProof="0" dirty="0">
                <a:ln>
                  <a:noFill/>
                </a:ln>
                <a:solidFill>
                  <a:srgbClr val="FF42A1">
                    <a:lumMod val="75000"/>
                  </a:srgbClr>
                </a:solidFill>
                <a:effectLst/>
                <a:uLnTx/>
                <a:uFillTx/>
                <a:latin typeface="Helvetica"/>
                <a:cs typeface="Helvetica"/>
                <a:sym typeface="Helvetica"/>
              </a:rPr>
              <a:t>Çok Kanallı Zincir Mağaza Desteği</a:t>
            </a:r>
          </a:p>
          <a:p>
            <a:pPr marL="0" marR="0" lvl="0" indent="0" algn="l" defTabSz="1828800" rtl="0" eaLnBrk="1" fontAlgn="auto" latinLnBrk="0" hangingPunct="0">
              <a:lnSpc>
                <a:spcPct val="100000"/>
              </a:lnSpc>
              <a:spcBef>
                <a:spcPts val="0"/>
              </a:spcBef>
              <a:spcAft>
                <a:spcPts val="0"/>
              </a:spcAft>
              <a:buClrTx/>
              <a:buSzTx/>
              <a:buFontTx/>
              <a:buNone/>
              <a:tabLst/>
              <a:defRPr/>
            </a:pPr>
            <a:endParaRPr kumimoji="0" sz="2200" b="1" i="0" u="none" strike="noStrike" kern="0" cap="none" spc="0" normalizeH="0" baseline="0" noProof="0" dirty="0">
              <a:ln>
                <a:noFill/>
              </a:ln>
              <a:solidFill>
                <a:srgbClr val="D8AD65"/>
              </a:solidFill>
              <a:effectLst/>
              <a:uLnTx/>
              <a:uFillTx/>
              <a:latin typeface="Helvetica"/>
              <a:cs typeface="Helvetica"/>
              <a:sym typeface="Helvetica"/>
            </a:endParaRPr>
          </a:p>
        </p:txBody>
      </p:sp>
      <p:pic>
        <p:nvPicPr>
          <p:cNvPr id="410" name="Image" descr="Image"/>
          <p:cNvPicPr>
            <a:picLocks noChangeAspect="1"/>
          </p:cNvPicPr>
          <p:nvPr/>
        </p:nvPicPr>
        <p:blipFill>
          <a:blip r:embed="rId2"/>
          <a:stretch>
            <a:fillRect/>
          </a:stretch>
        </p:blipFill>
        <p:spPr>
          <a:xfrm>
            <a:off x="22077959" y="5027738"/>
            <a:ext cx="1865742" cy="665746"/>
          </a:xfrm>
          <a:prstGeom prst="rect">
            <a:avLst/>
          </a:prstGeom>
          <a:ln w="12700">
            <a:miter lim="400000"/>
          </a:ln>
        </p:spPr>
      </p:pic>
      <p:sp>
        <p:nvSpPr>
          <p:cNvPr id="411" name="Shape"/>
          <p:cNvSpPr/>
          <p:nvPr/>
        </p:nvSpPr>
        <p:spPr>
          <a:xfrm>
            <a:off x="462531" y="11297225"/>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7C7C7C"/>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2" name="Shape"/>
          <p:cNvSpPr/>
          <p:nvPr/>
        </p:nvSpPr>
        <p:spPr>
          <a:xfrm>
            <a:off x="3101983" y="10809689"/>
            <a:ext cx="2985750"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548235"/>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3" name="Shape"/>
          <p:cNvSpPr/>
          <p:nvPr/>
        </p:nvSpPr>
        <p:spPr>
          <a:xfrm>
            <a:off x="5681453" y="9913912"/>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4472C4"/>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4" name="Shape"/>
          <p:cNvSpPr/>
          <p:nvPr/>
        </p:nvSpPr>
        <p:spPr>
          <a:xfrm>
            <a:off x="8266017" y="9010068"/>
            <a:ext cx="2985751"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ED7D31"/>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5" name="Shape"/>
          <p:cNvSpPr/>
          <p:nvPr/>
        </p:nvSpPr>
        <p:spPr>
          <a:xfrm>
            <a:off x="10835531" y="8085532"/>
            <a:ext cx="2985750"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chemeClr val="accent1">
              <a:lumMod val="20000"/>
              <a:lumOff val="80000"/>
            </a:schemeClr>
          </a:solidFill>
          <a:ln w="12700">
            <a:miter lim="400000"/>
          </a:ln>
          <a:effectLst>
            <a:outerShdw blurRad="152400" dist="89475" dir="5400000" rotWithShape="0">
              <a:srgbClr val="000000">
                <a:alpha val="50000"/>
              </a:srgbClr>
            </a:outerShdw>
          </a:effectLst>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6" name="Shape"/>
          <p:cNvSpPr/>
          <p:nvPr/>
        </p:nvSpPr>
        <p:spPr>
          <a:xfrm>
            <a:off x="13409702" y="7171372"/>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FFC000"/>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7" name="Shape"/>
          <p:cNvSpPr/>
          <p:nvPr/>
        </p:nvSpPr>
        <p:spPr>
          <a:xfrm>
            <a:off x="16008711" y="6257211"/>
            <a:ext cx="2985749"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C00000"/>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8" name="Shape"/>
          <p:cNvSpPr/>
          <p:nvPr/>
        </p:nvSpPr>
        <p:spPr>
          <a:xfrm>
            <a:off x="18576458" y="5336068"/>
            <a:ext cx="2985750" cy="915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7C7C7C"/>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sp>
        <p:nvSpPr>
          <p:cNvPr id="419" name="Shape"/>
          <p:cNvSpPr/>
          <p:nvPr/>
        </p:nvSpPr>
        <p:spPr>
          <a:xfrm>
            <a:off x="21155955" y="4421816"/>
            <a:ext cx="2985749" cy="915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913" y="21600"/>
                </a:lnTo>
                <a:lnTo>
                  <a:pt x="2913" y="9801"/>
                </a:lnTo>
                <a:lnTo>
                  <a:pt x="21600" y="9801"/>
                </a:lnTo>
                <a:lnTo>
                  <a:pt x="21600" y="0"/>
                </a:lnTo>
                <a:lnTo>
                  <a:pt x="0" y="0"/>
                </a:lnTo>
                <a:close/>
              </a:path>
            </a:pathLst>
          </a:custGeom>
          <a:solidFill>
            <a:srgbClr val="548235"/>
          </a:solidFill>
          <a:ln w="12700">
            <a:miter lim="400000"/>
          </a:ln>
        </p:spPr>
        <p:txBody>
          <a:bodyPr lIns="50800" tIns="50800" rIns="50800" bIns="50800" anchor="ctr"/>
          <a:lstStyle/>
          <a:p>
            <a:pPr marL="0" marR="0" lvl="0" indent="0" algn="l" defTabSz="825500" rtl="0" eaLnBrk="1" fontAlgn="auto" latinLnBrk="0" hangingPunct="0">
              <a:lnSpc>
                <a:spcPct val="100000"/>
              </a:lnSpc>
              <a:spcBef>
                <a:spcPts val="0"/>
              </a:spcBef>
              <a:spcAft>
                <a:spcPts val="0"/>
              </a:spcAft>
              <a:buClrTx/>
              <a:buSzTx/>
              <a:buFontTx/>
              <a:buNone/>
              <a:tabLst/>
              <a:defRPr sz="3000">
                <a:solidFill>
                  <a:srgbClr val="7C7C7C"/>
                </a:solidFill>
                <a:latin typeface="Helvetica Neue Medium"/>
                <a:ea typeface="Helvetica Neue Medium"/>
                <a:cs typeface="Helvetica Neue Medium"/>
                <a:sym typeface="Helvetica Neue Medium"/>
              </a:defRPr>
            </a:pPr>
            <a:endParaRPr kumimoji="0" sz="3000" b="1" i="0" u="none" strike="noStrike" kern="0" cap="none" spc="0" normalizeH="0" baseline="0" noProof="0">
              <a:ln>
                <a:noFill/>
              </a:ln>
              <a:solidFill>
                <a:srgbClr val="7C7C7C"/>
              </a:solidFill>
              <a:effectLst/>
              <a:uLnTx/>
              <a:uFillTx/>
              <a:latin typeface="Helvetica Neue Medium"/>
              <a:sym typeface="Helvetica Neue Medium"/>
            </a:endParaRPr>
          </a:p>
        </p:txBody>
      </p:sp>
      <p:pic>
        <p:nvPicPr>
          <p:cNvPr id="420" name="Business Man.I13.2k.png" descr="Business Man.I13.2k.png"/>
          <p:cNvPicPr>
            <a:picLocks noChangeAspect="1"/>
          </p:cNvPicPr>
          <p:nvPr/>
        </p:nvPicPr>
        <p:blipFill>
          <a:blip r:embed="rId3"/>
          <a:stretch>
            <a:fillRect/>
          </a:stretch>
        </p:blipFill>
        <p:spPr>
          <a:xfrm>
            <a:off x="9393252" y="2899025"/>
            <a:ext cx="5662606" cy="5662607"/>
          </a:xfrm>
          <a:prstGeom prst="rect">
            <a:avLst/>
          </a:prstGeom>
          <a:ln w="12700">
            <a:miter lim="400000"/>
          </a:ln>
        </p:spPr>
      </p:pic>
      <p:sp>
        <p:nvSpPr>
          <p:cNvPr id="421" name="Marka ve TURQUALITY® Destek…"/>
          <p:cNvSpPr txBox="1"/>
          <p:nvPr/>
        </p:nvSpPr>
        <p:spPr>
          <a:xfrm>
            <a:off x="21296634" y="3567257"/>
            <a:ext cx="3228046" cy="748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200">
                <a:solidFill>
                  <a:srgbClr val="00ACC4"/>
                </a:solidFill>
                <a:latin typeface="Helvetica"/>
                <a:ea typeface="Helvetica"/>
                <a:cs typeface="Helvetica"/>
                <a:sym typeface="Helvetica"/>
              </a:defRPr>
            </a:pPr>
            <a:r>
              <a:rPr kumimoji="0" sz="2200" b="1" i="0" u="none" strike="noStrike" kern="0" cap="none" spc="0" normalizeH="0" baseline="0" noProof="0" dirty="0" err="1">
                <a:ln>
                  <a:noFill/>
                </a:ln>
                <a:solidFill>
                  <a:srgbClr val="FFC000"/>
                </a:solidFill>
                <a:effectLst/>
                <a:uLnTx/>
                <a:uFillTx/>
                <a:latin typeface="Helvetica"/>
                <a:cs typeface="Helvetica"/>
                <a:sym typeface="Helvetica"/>
              </a:rPr>
              <a:t>Marka</a:t>
            </a:r>
            <a:r>
              <a:rPr kumimoji="0" lang="tr-TR" sz="2200" b="1" i="0" u="none" strike="noStrike" kern="0" cap="none" spc="0" normalizeH="0" baseline="0" noProof="0" dirty="0">
                <a:ln>
                  <a:noFill/>
                </a:ln>
                <a:solidFill>
                  <a:srgbClr val="FFC000"/>
                </a:solidFill>
                <a:effectLst/>
                <a:uLnTx/>
                <a:uFillTx/>
                <a:latin typeface="Helvetica"/>
                <a:cs typeface="Helvetica"/>
                <a:sym typeface="Helvetica"/>
              </a:rPr>
              <a:t>/</a:t>
            </a:r>
            <a:r>
              <a:rPr kumimoji="0" sz="2200" b="1" i="0" u="none" strike="noStrike" kern="0" cap="none" spc="0" normalizeH="0" baseline="0" noProof="0" dirty="0">
                <a:ln>
                  <a:noFill/>
                </a:ln>
                <a:solidFill>
                  <a:srgbClr val="FFC000"/>
                </a:solidFill>
                <a:effectLst/>
                <a:uLnTx/>
                <a:uFillTx/>
                <a:latin typeface="Helvetica"/>
                <a:cs typeface="Helvetica"/>
                <a:sym typeface="Helvetica"/>
              </a:rPr>
              <a:t>TURQUALITY® </a:t>
            </a:r>
            <a:endParaRPr kumimoji="0" lang="tr-TR" sz="2200" b="1" i="0" u="none" strike="noStrike" kern="0" cap="none" spc="0" normalizeH="0" baseline="0" noProof="0" dirty="0">
              <a:ln>
                <a:noFill/>
              </a:ln>
              <a:solidFill>
                <a:srgbClr val="FFC000"/>
              </a:solidFill>
              <a:effectLst/>
              <a:uLnTx/>
              <a:uFillTx/>
              <a:latin typeface="Helvetica"/>
              <a:cs typeface="Helvetica"/>
              <a:sym typeface="Helvetica"/>
            </a:endParaRPr>
          </a:p>
          <a:p>
            <a:pPr marL="0" marR="0" lvl="0" indent="0" algn="l" defTabSz="1828800" rtl="0" eaLnBrk="1" fontAlgn="auto" latinLnBrk="0" hangingPunct="0">
              <a:lnSpc>
                <a:spcPct val="100000"/>
              </a:lnSpc>
              <a:spcBef>
                <a:spcPts val="0"/>
              </a:spcBef>
              <a:spcAft>
                <a:spcPts val="0"/>
              </a:spcAft>
              <a:buClrTx/>
              <a:buSzTx/>
              <a:buFontTx/>
              <a:buNone/>
              <a:tabLst/>
              <a:defRPr sz="2200">
                <a:solidFill>
                  <a:srgbClr val="00ACC4"/>
                </a:solidFill>
                <a:latin typeface="Helvetica"/>
                <a:ea typeface="Helvetica"/>
                <a:cs typeface="Helvetica"/>
                <a:sym typeface="Helvetica"/>
              </a:defRPr>
            </a:pPr>
            <a:r>
              <a:rPr kumimoji="0" sz="2200" b="1" i="0" u="none" strike="noStrike" kern="0" cap="none" spc="0" normalizeH="0" baseline="0" noProof="0" dirty="0" err="1">
                <a:ln>
                  <a:noFill/>
                </a:ln>
                <a:solidFill>
                  <a:srgbClr val="FFC000"/>
                </a:solidFill>
                <a:effectLst/>
                <a:uLnTx/>
                <a:uFillTx/>
                <a:latin typeface="Helvetica"/>
                <a:cs typeface="Helvetica"/>
                <a:sym typeface="Helvetica"/>
              </a:rPr>
              <a:t>Destek</a:t>
            </a:r>
            <a:r>
              <a:rPr kumimoji="0" sz="2200" b="1" i="0" u="none" strike="noStrike" kern="0" cap="none" spc="0" normalizeH="0" baseline="0" noProof="0" dirty="0">
                <a:ln>
                  <a:noFill/>
                </a:ln>
                <a:solidFill>
                  <a:srgbClr val="FFC000"/>
                </a:solidFill>
                <a:effectLst/>
                <a:uLnTx/>
                <a:uFillTx/>
                <a:latin typeface="Helvetica"/>
                <a:cs typeface="Helvetica"/>
                <a:sym typeface="Helvetica"/>
              </a:rPr>
              <a:t> </a:t>
            </a:r>
            <a:r>
              <a:rPr kumimoji="0" sz="2200" b="1" i="0" u="none" strike="noStrike" kern="0" cap="none" spc="0" normalizeH="0" baseline="0" noProof="0" dirty="0" err="1">
                <a:ln>
                  <a:noFill/>
                </a:ln>
                <a:solidFill>
                  <a:srgbClr val="FFC000"/>
                </a:solidFill>
                <a:effectLst/>
                <a:uLnTx/>
                <a:uFillTx/>
                <a:latin typeface="Helvetica"/>
                <a:cs typeface="Helvetica"/>
                <a:sym typeface="Helvetica"/>
              </a:rPr>
              <a:t>Programı</a:t>
            </a:r>
            <a:endParaRPr kumimoji="0" sz="2200" b="1" i="0" u="none" strike="noStrike" kern="0" cap="none" spc="0" normalizeH="0" baseline="0" noProof="0" dirty="0">
              <a:ln>
                <a:noFill/>
              </a:ln>
              <a:solidFill>
                <a:srgbClr val="FFC000"/>
              </a:solidFill>
              <a:effectLst/>
              <a:uLnTx/>
              <a:uFillTx/>
              <a:latin typeface="Helvetica"/>
              <a:cs typeface="Helvetica"/>
              <a:sym typeface="Helvetica"/>
            </a:endParaRPr>
          </a:p>
        </p:txBody>
      </p:sp>
      <p:grpSp>
        <p:nvGrpSpPr>
          <p:cNvPr id="432" name="Group"/>
          <p:cNvGrpSpPr/>
          <p:nvPr/>
        </p:nvGrpSpPr>
        <p:grpSpPr>
          <a:xfrm>
            <a:off x="14028741" y="9121784"/>
            <a:ext cx="9126330" cy="4031506"/>
            <a:chOff x="-996717" y="-476386"/>
            <a:chExt cx="9126329" cy="3549096"/>
          </a:xfrm>
        </p:grpSpPr>
        <p:grpSp>
          <p:nvGrpSpPr>
            <p:cNvPr id="428" name="Group"/>
            <p:cNvGrpSpPr/>
            <p:nvPr/>
          </p:nvGrpSpPr>
          <p:grpSpPr>
            <a:xfrm>
              <a:off x="1494192" y="-12701"/>
              <a:ext cx="6635420" cy="2971872"/>
              <a:chOff x="-12701" y="-12700"/>
              <a:chExt cx="6635418" cy="2971871"/>
            </a:xfrm>
          </p:grpSpPr>
          <p:grpSp>
            <p:nvGrpSpPr>
              <p:cNvPr id="424" name="Rectangle"/>
              <p:cNvGrpSpPr/>
              <p:nvPr/>
            </p:nvGrpSpPr>
            <p:grpSpPr>
              <a:xfrm>
                <a:off x="-12701" y="-12700"/>
                <a:ext cx="6635418" cy="2971871"/>
                <a:chOff x="0" y="0"/>
                <a:chExt cx="6635416" cy="2971870"/>
              </a:xfrm>
            </p:grpSpPr>
            <p:sp>
              <p:nvSpPr>
                <p:cNvPr id="423" name="Rectangle"/>
                <p:cNvSpPr/>
                <p:nvPr/>
              </p:nvSpPr>
              <p:spPr>
                <a:xfrm>
                  <a:off x="12700" y="12699"/>
                  <a:ext cx="6610017" cy="2946472"/>
                </a:xfrm>
                <a:prstGeom prst="rect">
                  <a:avLst/>
                </a:prstGeom>
                <a:gradFill flip="none" rotWithShape="1">
                  <a:gsLst>
                    <a:gs pos="0">
                      <a:srgbClr val="05456F"/>
                    </a:gs>
                    <a:gs pos="100000">
                      <a:srgbClr val="021020"/>
                    </a:gs>
                  </a:gsLst>
                  <a:lin ang="5400000" scaled="0"/>
                </a:gradFill>
                <a:ln>
                  <a:noFill/>
                </a:ln>
                <a:effectLst/>
              </p:spPr>
              <p:txBody>
                <a:bodyPr wrap="square" lIns="50800" tIns="50800" rIns="50800" bIns="5080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1"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422" name="Rectangle Rectangle" descr="Rectangle Rectangle"/>
                <p:cNvPicPr>
                  <a:picLocks/>
                </p:cNvPicPr>
                <p:nvPr/>
              </p:nvPicPr>
              <p:blipFill>
                <a:blip r:embed="rId4"/>
                <a:stretch>
                  <a:fillRect/>
                </a:stretch>
              </p:blipFill>
              <p:spPr>
                <a:xfrm>
                  <a:off x="0" y="-1"/>
                  <a:ext cx="6635417" cy="2971872"/>
                </a:xfrm>
                <a:prstGeom prst="rect">
                  <a:avLst/>
                </a:prstGeom>
                <a:effectLst/>
              </p:spPr>
            </p:pic>
          </p:grpSp>
          <p:sp>
            <p:nvSpPr>
              <p:cNvPr id="425" name="Line"/>
              <p:cNvSpPr/>
              <p:nvPr/>
            </p:nvSpPr>
            <p:spPr>
              <a:xfrm>
                <a:off x="502486" y="199341"/>
                <a:ext cx="5714236"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2200" b="1" i="0" u="none" strike="noStrike" kern="0" cap="none" spc="0" normalizeH="0" baseline="0" noProof="0">
                  <a:ln>
                    <a:noFill/>
                  </a:ln>
                  <a:solidFill>
                    <a:srgbClr val="5E5E5E"/>
                  </a:solidFill>
                  <a:effectLst/>
                  <a:uLnTx/>
                  <a:uFillTx/>
                  <a:latin typeface="Helvetica Neue"/>
                  <a:sym typeface="Helvetica Neue"/>
                </a:endParaRPr>
              </a:p>
            </p:txBody>
          </p:sp>
          <p:sp>
            <p:nvSpPr>
              <p:cNvPr id="426" name="Line"/>
              <p:cNvSpPr/>
              <p:nvPr/>
            </p:nvSpPr>
            <p:spPr>
              <a:xfrm>
                <a:off x="447890" y="2722634"/>
                <a:ext cx="5714236" cy="1"/>
              </a:xfrm>
              <a:prstGeom prst="line">
                <a:avLst/>
              </a:prstGeom>
              <a:noFill/>
              <a:ln w="25400" cap="flat">
                <a:solidFill>
                  <a:srgbClr val="D8AD65"/>
                </a:solidFill>
                <a:prstDash val="solid"/>
                <a:miter lim="400000"/>
              </a:ln>
              <a:effectLst/>
            </p:spPr>
            <p:txBody>
              <a:bodyPr wrap="square" lIns="45718" tIns="45718" rIns="45718" bIns="45718" numCol="1" anchor="t">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2200" b="1" i="0" u="none" strike="noStrike" kern="0" cap="none" spc="0" normalizeH="0" baseline="0" noProof="0">
                  <a:ln>
                    <a:noFill/>
                  </a:ln>
                  <a:solidFill>
                    <a:srgbClr val="5E5E5E"/>
                  </a:solidFill>
                  <a:effectLst/>
                  <a:uLnTx/>
                  <a:uFillTx/>
                  <a:latin typeface="Helvetica Neue"/>
                  <a:sym typeface="Helvetica Neue"/>
                </a:endParaRPr>
              </a:p>
            </p:txBody>
          </p:sp>
          <p:sp>
            <p:nvSpPr>
              <p:cNvPr id="427" name="UR-GE Projesi Desteği,…"/>
              <p:cNvSpPr txBox="1"/>
              <p:nvPr/>
            </p:nvSpPr>
            <p:spPr>
              <a:xfrm>
                <a:off x="720094" y="359067"/>
                <a:ext cx="5864041" cy="220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sz="2400" b="1" i="0" u="none" strike="noStrike" kern="0" cap="none" spc="0" normalizeH="0" baseline="0" noProof="0" dirty="0">
                    <a:ln>
                      <a:noFill/>
                    </a:ln>
                    <a:solidFill>
                      <a:srgbClr val="D8AD65"/>
                    </a:solidFill>
                    <a:effectLst/>
                    <a:uLnTx/>
                    <a:uFillTx/>
                    <a:latin typeface="Helvetica"/>
                    <a:cs typeface="Helvetica"/>
                    <a:sym typeface="Helvetica"/>
                  </a:rPr>
                  <a:t>UR-GE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Projesi</a:t>
                </a:r>
                <a:r>
                  <a:rPr kumimoji="0" sz="2400" b="1" i="0" u="none" strike="noStrike" kern="0" cap="none" spc="0" normalizeH="0" baseline="0" noProof="0" dirty="0">
                    <a:ln>
                      <a:noFill/>
                    </a:ln>
                    <a:solidFill>
                      <a:srgbClr val="D8AD65"/>
                    </a:solidFill>
                    <a:effectLst/>
                    <a:uLnTx/>
                    <a:uFillTx/>
                    <a:latin typeface="Helvetica"/>
                    <a:cs typeface="Helvetica"/>
                    <a:sym typeface="Helvetica"/>
                  </a:rPr>
                  <a: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Desteği</a:t>
                </a:r>
                <a:endParaRPr kumimoji="0" sz="2400" b="1" i="0" u="none" strike="noStrike" kern="0" cap="none" spc="0" normalizeH="0" baseline="0" noProof="0" dirty="0">
                  <a:ln>
                    <a:noFill/>
                  </a:ln>
                  <a:solidFill>
                    <a:srgbClr val="D8AD65"/>
                  </a:solidFill>
                  <a:effectLst/>
                  <a:uLnTx/>
                  <a:uFillTx/>
                  <a:latin typeface="Helvetica"/>
                  <a:cs typeface="Helvetica"/>
                  <a:sym typeface="Helvetica"/>
                </a:endParaRP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sz="2400" b="1" i="0" u="none" strike="noStrike" kern="0" cap="none" spc="0" normalizeH="0" baseline="0" noProof="0" dirty="0" err="1">
                    <a:ln>
                      <a:noFill/>
                    </a:ln>
                    <a:solidFill>
                      <a:srgbClr val="FF0000"/>
                    </a:solidFill>
                    <a:effectLst/>
                    <a:uLnTx/>
                    <a:uFillTx/>
                    <a:latin typeface="Helvetica"/>
                    <a:cs typeface="Helvetica"/>
                    <a:sym typeface="Helvetica"/>
                  </a:rPr>
                  <a:t>Pazara</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Giriş</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Rapor</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Desteği</a:t>
                </a:r>
                <a:endParaRPr kumimoji="0" sz="2400" b="1" i="0" u="none" strike="noStrike" kern="0" cap="none" spc="0" normalizeH="0" baseline="0" noProof="0" dirty="0">
                  <a:ln>
                    <a:noFill/>
                  </a:ln>
                  <a:solidFill>
                    <a:srgbClr val="FF0000"/>
                  </a:solidFill>
                  <a:effectLst/>
                  <a:uLnTx/>
                  <a:uFillTx/>
                  <a:latin typeface="Helvetica"/>
                  <a:cs typeface="Helvetica"/>
                  <a:sym typeface="Helvetica"/>
                </a:endParaRP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sz="2400" b="1" i="0" u="none" strike="noStrike" kern="0" cap="none" spc="0" normalizeH="0" baseline="0" noProof="0" dirty="0" err="1">
                    <a:ln>
                      <a:noFill/>
                    </a:ln>
                    <a:solidFill>
                      <a:srgbClr val="D8AD65"/>
                    </a:solidFill>
                    <a:effectLst/>
                    <a:uLnTx/>
                    <a:uFillTx/>
                    <a:latin typeface="Helvetica"/>
                    <a:cs typeface="Helvetica"/>
                    <a:sym typeface="Helvetica"/>
                  </a:rPr>
                  <a:t>Sanal</a:t>
                </a:r>
                <a:r>
                  <a:rPr kumimoji="0" sz="2400" b="1" i="0" u="none" strike="noStrike" kern="0" cap="none" spc="0" normalizeH="0" baseline="0" noProof="0" dirty="0">
                    <a:ln>
                      <a:noFill/>
                    </a:ln>
                    <a:solidFill>
                      <a:srgbClr val="D8AD65"/>
                    </a:solidFill>
                    <a:effectLst/>
                    <a:uLnTx/>
                    <a:uFillTx/>
                    <a:latin typeface="Helvetica"/>
                    <a:cs typeface="Helvetica"/>
                    <a:sym typeface="Helvetica"/>
                  </a:rPr>
                  <a: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Fuara</a:t>
                </a:r>
                <a:r>
                  <a:rPr kumimoji="0" sz="2400" b="1" i="0" u="none" strike="noStrike" kern="0" cap="none" spc="0" normalizeH="0" baseline="0" noProof="0" dirty="0">
                    <a:ln>
                      <a:noFill/>
                    </a:ln>
                    <a:solidFill>
                      <a:srgbClr val="D8AD65"/>
                    </a:solidFill>
                    <a:effectLst/>
                    <a:uLnTx/>
                    <a:uFillTx/>
                    <a:latin typeface="Helvetica"/>
                    <a:cs typeface="Helvetica"/>
                    <a:sym typeface="Helvetica"/>
                  </a:rPr>
                  <a: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Katılım</a:t>
                </a:r>
                <a:r>
                  <a:rPr kumimoji="0" sz="2400" b="1" i="0" u="none" strike="noStrike" kern="0" cap="none" spc="0" normalizeH="0" baseline="0" noProof="0" dirty="0">
                    <a:ln>
                      <a:noFill/>
                    </a:ln>
                    <a:solidFill>
                      <a:srgbClr val="D8AD65"/>
                    </a:solidFill>
                    <a:effectLst/>
                    <a:uLnTx/>
                    <a:uFillTx/>
                    <a:latin typeface="Helvetica"/>
                    <a:cs typeface="Helvetica"/>
                    <a:sym typeface="Helvetica"/>
                  </a:rPr>
                  <a: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Desteği</a:t>
                </a:r>
                <a:endParaRPr kumimoji="0" sz="2400" b="1" i="0" u="none" strike="noStrike" kern="0" cap="none" spc="0" normalizeH="0" baseline="0" noProof="0" dirty="0">
                  <a:ln>
                    <a:noFill/>
                  </a:ln>
                  <a:solidFill>
                    <a:srgbClr val="D8AD65"/>
                  </a:solidFill>
                  <a:effectLst/>
                  <a:uLnTx/>
                  <a:uFillTx/>
                  <a:latin typeface="Helvetica"/>
                  <a:cs typeface="Helvetica"/>
                  <a:sym typeface="Helvetica"/>
                </a:endParaRP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sz="2400" b="1" i="0" u="none" strike="noStrike" kern="0" cap="none" spc="0" normalizeH="0" baseline="0" noProof="0" dirty="0" err="1">
                    <a:ln>
                      <a:noFill/>
                    </a:ln>
                    <a:solidFill>
                      <a:srgbClr val="FF0000"/>
                    </a:solidFill>
                    <a:effectLst/>
                    <a:uLnTx/>
                    <a:uFillTx/>
                    <a:latin typeface="Helvetica"/>
                    <a:cs typeface="Helvetica"/>
                    <a:sym typeface="Helvetica"/>
                  </a:rPr>
                  <a:t>Sektörel</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Heyet</a:t>
                </a:r>
                <a:r>
                  <a:rPr kumimoji="0" sz="2400" b="1" i="0" u="none" strike="noStrike" kern="0" cap="none" spc="0" normalizeH="0" baseline="0" noProof="0" dirty="0">
                    <a:ln>
                      <a:noFill/>
                    </a:ln>
                    <a:solidFill>
                      <a:srgbClr val="FF0000"/>
                    </a:solidFill>
                    <a:effectLst/>
                    <a:uLnTx/>
                    <a:uFillTx/>
                    <a:latin typeface="Helvetica"/>
                    <a:cs typeface="Helvetica"/>
                    <a:sym typeface="Helvetica"/>
                  </a:rPr>
                  <a:t> Destekleri</a:t>
                </a: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sz="2400" b="1" i="0" u="none" strike="noStrike" kern="0" cap="none" spc="0" normalizeH="0" baseline="0" noProof="0" dirty="0" err="1">
                    <a:ln>
                      <a:noFill/>
                    </a:ln>
                    <a:solidFill>
                      <a:srgbClr val="D8AD65"/>
                    </a:solidFill>
                    <a:effectLst/>
                    <a:uLnTx/>
                    <a:uFillTx/>
                    <a:latin typeface="Helvetica"/>
                    <a:cs typeface="Helvetica"/>
                    <a:sym typeface="Helvetica"/>
                  </a:rPr>
                  <a:t>Sanal</a:t>
                </a:r>
                <a:r>
                  <a:rPr kumimoji="0" sz="2400" b="1" i="0" u="none" strike="noStrike" kern="0" cap="none" spc="0" normalizeH="0" baseline="0" noProof="0" dirty="0">
                    <a:ln>
                      <a:noFill/>
                    </a:ln>
                    <a:solidFill>
                      <a:srgbClr val="D8AD65"/>
                    </a:solidFill>
                    <a:effectLst/>
                    <a:uLnTx/>
                    <a:uFillTx/>
                    <a:latin typeface="Helvetica"/>
                    <a:cs typeface="Helvetica"/>
                    <a:sym typeface="Helvetica"/>
                  </a:rPr>
                  <a:t> Ticaret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Heyeti</a:t>
                </a:r>
                <a:r>
                  <a:rPr kumimoji="0" sz="2400" b="1" i="0" u="none" strike="noStrike" kern="0" cap="none" spc="0" normalizeH="0" baseline="0" noProof="0" dirty="0">
                    <a:ln>
                      <a:noFill/>
                    </a:ln>
                    <a:solidFill>
                      <a:srgbClr val="D8AD65"/>
                    </a:solidFill>
                    <a:effectLst/>
                    <a:uLnTx/>
                    <a:uFillTx/>
                    <a:latin typeface="Helvetica"/>
                    <a:cs typeface="Helvetica"/>
                    <a:sym typeface="Helvetica"/>
                  </a:rPr>
                  <a:t> </a:t>
                </a:r>
                <a:r>
                  <a:rPr kumimoji="0" sz="2400" b="1" i="0" u="none" strike="noStrike" kern="0" cap="none" spc="0" normalizeH="0" baseline="0" noProof="0" dirty="0" err="1">
                    <a:ln>
                      <a:noFill/>
                    </a:ln>
                    <a:solidFill>
                      <a:srgbClr val="D8AD65"/>
                    </a:solidFill>
                    <a:effectLst/>
                    <a:uLnTx/>
                    <a:uFillTx/>
                    <a:latin typeface="Helvetica"/>
                    <a:cs typeface="Helvetica"/>
                    <a:sym typeface="Helvetica"/>
                  </a:rPr>
                  <a:t>Desteği</a:t>
                </a:r>
                <a:endParaRPr kumimoji="0" sz="2400" b="1" i="0" u="none" strike="noStrike" kern="0" cap="none" spc="0" normalizeH="0" baseline="0" noProof="0" dirty="0">
                  <a:ln>
                    <a:noFill/>
                  </a:ln>
                  <a:solidFill>
                    <a:srgbClr val="D8AD65"/>
                  </a:solidFill>
                  <a:effectLst/>
                  <a:uLnTx/>
                  <a:uFillTx/>
                  <a:latin typeface="Helvetica"/>
                  <a:cs typeface="Helvetica"/>
                  <a:sym typeface="Helvetica"/>
                </a:endParaRP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lang="tr-TR" sz="2400" b="1" i="0" u="none" strike="noStrike" kern="0" cap="none" spc="0" normalizeH="0" baseline="0" noProof="0" dirty="0">
                    <a:ln>
                      <a:noFill/>
                    </a:ln>
                    <a:solidFill>
                      <a:srgbClr val="FF0000"/>
                    </a:solidFill>
                    <a:effectLst/>
                    <a:uLnTx/>
                    <a:uFillTx/>
                    <a:latin typeface="Helvetica"/>
                    <a:cs typeface="Helvetica"/>
                    <a:sym typeface="Helvetica"/>
                  </a:rPr>
                  <a:t>TURQUALITY®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Tanıtım</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Projesi</a:t>
                </a:r>
                <a:r>
                  <a:rPr kumimoji="0" sz="2400" b="1" i="0" u="none" strike="noStrike" kern="0" cap="none" spc="0" normalizeH="0" baseline="0" noProof="0" dirty="0">
                    <a:ln>
                      <a:noFill/>
                    </a:ln>
                    <a:solidFill>
                      <a:srgbClr val="FF0000"/>
                    </a:solidFill>
                    <a:effectLst/>
                    <a:uLnTx/>
                    <a:uFillTx/>
                    <a:latin typeface="Helvetica"/>
                    <a:cs typeface="Helvetica"/>
                    <a:sym typeface="Helvetica"/>
                  </a:rPr>
                  <a:t> </a:t>
                </a:r>
                <a:r>
                  <a:rPr kumimoji="0" sz="2400" b="1" i="0" u="none" strike="noStrike" kern="0" cap="none" spc="0" normalizeH="0" baseline="0" noProof="0" dirty="0" err="1">
                    <a:ln>
                      <a:noFill/>
                    </a:ln>
                    <a:solidFill>
                      <a:srgbClr val="FF0000"/>
                    </a:solidFill>
                    <a:effectLst/>
                    <a:uLnTx/>
                    <a:uFillTx/>
                    <a:latin typeface="Helvetica"/>
                    <a:cs typeface="Helvetica"/>
                    <a:sym typeface="Helvetica"/>
                  </a:rPr>
                  <a:t>Desteği</a:t>
                </a:r>
                <a:endParaRPr kumimoji="0" lang="tr-TR" sz="2400" b="1" i="0" u="none" strike="noStrike" kern="0" cap="none" spc="0" normalizeH="0" baseline="0" noProof="0" dirty="0">
                  <a:ln>
                    <a:noFill/>
                  </a:ln>
                  <a:solidFill>
                    <a:srgbClr val="FF0000"/>
                  </a:solidFill>
                  <a:effectLst/>
                  <a:uLnTx/>
                  <a:uFillTx/>
                  <a:latin typeface="Helvetica"/>
                  <a:cs typeface="Helvetica"/>
                  <a:sym typeface="Helvetica"/>
                </a:endParaRPr>
              </a:p>
              <a:p>
                <a:pPr marL="0" marR="0" lvl="0" indent="0" algn="ctr" defTabSz="2438337" rtl="0" eaLnBrk="1" fontAlgn="auto" latinLnBrk="0" hangingPunct="0">
                  <a:lnSpc>
                    <a:spcPct val="100000"/>
                  </a:lnSpc>
                  <a:spcBef>
                    <a:spcPts val="0"/>
                  </a:spcBef>
                  <a:spcAft>
                    <a:spcPts val="0"/>
                  </a:spcAft>
                  <a:buClrTx/>
                  <a:buSzTx/>
                  <a:buFontTx/>
                  <a:buNone/>
                  <a:tabLst/>
                  <a:defRPr sz="2300" b="1">
                    <a:solidFill>
                      <a:srgbClr val="D8AD65"/>
                    </a:solidFill>
                    <a:latin typeface="Helvetica"/>
                    <a:ea typeface="Helvetica"/>
                    <a:cs typeface="Helvetica"/>
                    <a:sym typeface="Helvetica"/>
                  </a:defRPr>
                </a:pPr>
                <a:r>
                  <a:rPr kumimoji="0" lang="tr-TR" sz="2400" b="1" i="0" u="none" strike="noStrike" kern="0" cap="none" spc="0" normalizeH="0" baseline="0" noProof="0" dirty="0">
                    <a:ln>
                      <a:noFill/>
                    </a:ln>
                    <a:solidFill>
                      <a:srgbClr val="D8AD65"/>
                    </a:solidFill>
                    <a:effectLst/>
                    <a:uLnTx/>
                    <a:uFillTx/>
                    <a:latin typeface="Helvetica"/>
                    <a:cs typeface="Helvetica"/>
                    <a:sym typeface="Helvetica"/>
                  </a:rPr>
                  <a:t>İhracat Konsorsiyumu Desteği</a:t>
                </a:r>
                <a:endParaRPr kumimoji="0" sz="2400" b="1" i="0" u="none" strike="noStrike" kern="0" cap="none" spc="0" normalizeH="0" baseline="0" noProof="0" dirty="0">
                  <a:ln>
                    <a:noFill/>
                  </a:ln>
                  <a:solidFill>
                    <a:srgbClr val="D8AD65"/>
                  </a:solidFill>
                  <a:effectLst/>
                  <a:uLnTx/>
                  <a:uFillTx/>
                  <a:latin typeface="Helvetica"/>
                  <a:cs typeface="Helvetica"/>
                  <a:sym typeface="Helvetica"/>
                </a:endParaRPr>
              </a:p>
            </p:txBody>
          </p:sp>
        </p:grpSp>
        <p:grpSp>
          <p:nvGrpSpPr>
            <p:cNvPr id="431" name="Group"/>
            <p:cNvGrpSpPr/>
            <p:nvPr/>
          </p:nvGrpSpPr>
          <p:grpSpPr>
            <a:xfrm>
              <a:off x="-996717" y="-476386"/>
              <a:ext cx="3548960" cy="3549096"/>
              <a:chOff x="-996718" y="-476386"/>
              <a:chExt cx="3548959" cy="3549095"/>
            </a:xfrm>
          </p:grpSpPr>
          <p:pic>
            <p:nvPicPr>
              <p:cNvPr id="429" name="Image" descr="Image"/>
              <p:cNvPicPr>
                <a:picLocks noChangeAspect="1"/>
              </p:cNvPicPr>
              <p:nvPr/>
            </p:nvPicPr>
            <p:blipFill>
              <a:blip r:embed="rId5"/>
              <a:stretch>
                <a:fillRect/>
              </a:stretch>
            </p:blipFill>
            <p:spPr>
              <a:xfrm>
                <a:off x="-996718" y="-476386"/>
                <a:ext cx="3548959" cy="3549095"/>
              </a:xfrm>
              <a:prstGeom prst="rect">
                <a:avLst/>
              </a:prstGeom>
              <a:ln w="12700" cap="flat">
                <a:noFill/>
                <a:miter lim="400000"/>
              </a:ln>
              <a:effectLst/>
            </p:spPr>
          </p:pic>
          <p:sp>
            <p:nvSpPr>
              <p:cNvPr id="430" name="İŞBİRLİĞİ…"/>
              <p:cNvSpPr txBox="1"/>
              <p:nvPr/>
            </p:nvSpPr>
            <p:spPr>
              <a:xfrm>
                <a:off x="-914411" y="562892"/>
                <a:ext cx="3374313" cy="13423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numCol="1" anchor="ctr">
                <a:noAutofit/>
              </a:bodyPr>
              <a:lstStyle/>
              <a:p>
                <a:pPr marL="0" marR="0" lvl="0" indent="0" algn="ctr" defTabSz="2438337" rtl="0" eaLnBrk="1" fontAlgn="auto" latinLnBrk="0" hangingPunct="0">
                  <a:lnSpc>
                    <a:spcPct val="100000"/>
                  </a:lnSpc>
                  <a:spcBef>
                    <a:spcPts val="0"/>
                  </a:spcBef>
                  <a:spcAft>
                    <a:spcPts val="0"/>
                  </a:spcAft>
                  <a:buClrTx/>
                  <a:buSzTx/>
                  <a:buFontTx/>
                  <a:buNone/>
                  <a:tabLst/>
                  <a:defRPr sz="1800" b="1">
                    <a:latin typeface="Helvetica"/>
                    <a:ea typeface="Helvetica"/>
                    <a:cs typeface="Helvetica"/>
                    <a:sym typeface="Helvetica"/>
                  </a:defRPr>
                </a:pPr>
                <a:r>
                  <a:rPr kumimoji="0" sz="2000" b="1" i="0" u="none" strike="noStrike" kern="0" cap="none" spc="0" normalizeH="0" baseline="0" noProof="0" dirty="0">
                    <a:ln>
                      <a:noFill/>
                    </a:ln>
                    <a:solidFill>
                      <a:srgbClr val="FFFFFF"/>
                    </a:solidFill>
                    <a:effectLst/>
                    <a:uLnTx/>
                    <a:uFillTx/>
                    <a:latin typeface="Helvetica"/>
                    <a:cs typeface="Helvetica"/>
                    <a:sym typeface="Helvetica"/>
                  </a:rPr>
                  <a:t>İŞBİRLİĞİ </a:t>
                </a:r>
              </a:p>
              <a:p>
                <a:pPr marL="0" marR="0" lvl="0" indent="0" algn="ctr" defTabSz="2438337" rtl="0" eaLnBrk="1" fontAlgn="auto" latinLnBrk="0" hangingPunct="0">
                  <a:lnSpc>
                    <a:spcPct val="100000"/>
                  </a:lnSpc>
                  <a:spcBef>
                    <a:spcPts val="0"/>
                  </a:spcBef>
                  <a:spcAft>
                    <a:spcPts val="0"/>
                  </a:spcAft>
                  <a:buClrTx/>
                  <a:buSzTx/>
                  <a:buFontTx/>
                  <a:buNone/>
                  <a:tabLst/>
                  <a:defRPr sz="1800" b="1">
                    <a:latin typeface="Helvetica"/>
                    <a:ea typeface="Helvetica"/>
                    <a:cs typeface="Helvetica"/>
                    <a:sym typeface="Helvetica"/>
                  </a:defRPr>
                </a:pPr>
                <a:r>
                  <a:rPr kumimoji="0" sz="2000" b="1" i="0" u="none" strike="noStrike" kern="0" cap="none" spc="0" normalizeH="0" baseline="0" noProof="0" dirty="0">
                    <a:ln>
                      <a:noFill/>
                    </a:ln>
                    <a:solidFill>
                      <a:srgbClr val="FFFFFF"/>
                    </a:solidFill>
                    <a:effectLst/>
                    <a:uLnTx/>
                    <a:uFillTx/>
                    <a:latin typeface="Helvetica"/>
                    <a:cs typeface="Helvetica"/>
                    <a:sym typeface="Helvetica"/>
                  </a:rPr>
                  <a:t>KURULUŞLARI</a:t>
                </a:r>
                <a:r>
                  <a:rPr kumimoji="0" lang="tr-TR" sz="2000" b="1" i="0" u="none" strike="noStrike" kern="0" cap="none" spc="0" normalizeH="0" baseline="0" noProof="0" dirty="0">
                    <a:ln>
                      <a:noFill/>
                    </a:ln>
                    <a:solidFill>
                      <a:srgbClr val="FFFFFF"/>
                    </a:solidFill>
                    <a:effectLst/>
                    <a:uLnTx/>
                    <a:uFillTx/>
                    <a:latin typeface="Helvetica"/>
                    <a:cs typeface="Helvetica"/>
                    <a:sym typeface="Helvetica"/>
                  </a:rPr>
                  <a:t> YARDIMIYLA FAYDALANILABİLECEK DESTEKLER</a:t>
                </a:r>
                <a:endParaRPr kumimoji="0" sz="2000" b="1" i="0" u="none" strike="noStrike" kern="0" cap="none" spc="0" normalizeH="0" baseline="0" noProof="0" dirty="0">
                  <a:ln>
                    <a:noFill/>
                  </a:ln>
                  <a:solidFill>
                    <a:srgbClr val="FFFFFF"/>
                  </a:solidFill>
                  <a:effectLst/>
                  <a:uLnTx/>
                  <a:uFillTx/>
                  <a:latin typeface="Helvetica"/>
                  <a:cs typeface="Helvetica"/>
                  <a:sym typeface="Helvetica"/>
                </a:endParaRPr>
              </a:p>
            </p:txBody>
          </p:sp>
        </p:grpSp>
      </p:grpSp>
      <p:grpSp>
        <p:nvGrpSpPr>
          <p:cNvPr id="445" name="Group"/>
          <p:cNvGrpSpPr/>
          <p:nvPr/>
        </p:nvGrpSpPr>
        <p:grpSpPr>
          <a:xfrm>
            <a:off x="5370508" y="435487"/>
            <a:ext cx="13953489" cy="1730214"/>
            <a:chOff x="-38100" y="-38100"/>
            <a:chExt cx="13953487" cy="1730213"/>
          </a:xfrm>
        </p:grpSpPr>
        <p:pic>
          <p:nvPicPr>
            <p:cNvPr id="443" name="YENİ NESİL İHRACAT DESTEKLERİ YENİ NESİL İHRACAT DESTEKLERİ" descr="YENİ NESİL İHRACAT DESTEKLERİ YENİ NESİL İHRACAT DESTEKLERİ"/>
            <p:cNvPicPr>
              <a:picLocks/>
            </p:cNvPicPr>
            <p:nvPr/>
          </p:nvPicPr>
          <p:blipFill>
            <a:blip r:embed="rId6"/>
            <a:stretch>
              <a:fillRect/>
            </a:stretch>
          </p:blipFill>
          <p:spPr>
            <a:xfrm>
              <a:off x="-38100" y="-38100"/>
              <a:ext cx="13953487" cy="1730213"/>
            </a:xfrm>
            <a:prstGeom prst="rect">
              <a:avLst/>
            </a:prstGeom>
            <a:effectLst>
              <a:outerShdw blurRad="190500" dir="5400000" rotWithShape="0">
                <a:srgbClr val="000000"/>
              </a:outerShdw>
            </a:effectLst>
          </p:spPr>
        </p:pic>
        <p:sp>
          <p:nvSpPr>
            <p:cNvPr id="444" name="Line"/>
            <p:cNvSpPr/>
            <p:nvPr/>
          </p:nvSpPr>
          <p:spPr>
            <a:xfrm>
              <a:off x="2293161" y="1327982"/>
              <a:ext cx="9432852" cy="1"/>
            </a:xfrm>
            <a:prstGeom prst="line">
              <a:avLst/>
            </a:prstGeom>
            <a:noFill/>
            <a:ln w="25400" cap="flat">
              <a:solidFill>
                <a:srgbClr val="D8AD65"/>
              </a:solidFill>
              <a:prstDash val="solid"/>
              <a:miter lim="400000"/>
            </a:ln>
            <a:effectLst/>
          </p:spPr>
          <p:txBody>
            <a:bodyPr wrap="square" lIns="55315" tIns="55315" rIns="55315" bIns="55315" numCol="1" anchor="ctr">
              <a:noAutofit/>
            </a:bodyPr>
            <a:lstStyle/>
            <a:p>
              <a:pPr marL="0" marR="0" lvl="0" indent="0" algn="ctr" defTabSz="2655080" rtl="0" eaLnBrk="1" fontAlgn="auto" latinLnBrk="0" hangingPunct="0">
                <a:lnSpc>
                  <a:spcPct val="100000"/>
                </a:lnSpc>
                <a:spcBef>
                  <a:spcPts val="0"/>
                </a:spcBef>
                <a:spcAft>
                  <a:spcPts val="0"/>
                </a:spcAft>
                <a:buClrTx/>
                <a:buSzTx/>
                <a:buFontTx/>
                <a:buNone/>
                <a:tabLst/>
                <a:defRPr sz="2600">
                  <a:solidFill>
                    <a:srgbClr val="5E5E5E"/>
                  </a:solidFill>
                </a:defRPr>
              </a:pPr>
              <a:endParaRPr kumimoji="0" sz="2600" b="1" i="0" u="none" strike="noStrike" kern="0" cap="none" spc="0" normalizeH="0" baseline="0" noProof="0">
                <a:ln>
                  <a:noFill/>
                </a:ln>
                <a:solidFill>
                  <a:srgbClr val="5E5E5E"/>
                </a:solidFill>
                <a:effectLst/>
                <a:uLnTx/>
                <a:uFillTx/>
                <a:latin typeface="Helvetica Neue"/>
                <a:sym typeface="Helvetica Neue"/>
              </a:endParaRPr>
            </a:p>
          </p:txBody>
        </p:sp>
      </p:grpSp>
      <p:pic>
        <p:nvPicPr>
          <p:cNvPr id="454" name="Ticaret Bakanlığı Logo Altın Ortalı Kullanım TR.png" descr="Ticaret Bakanlığı Logo Altın Ortalı Kullanım TR.png"/>
          <p:cNvPicPr>
            <a:picLocks noChangeAspect="1"/>
          </p:cNvPicPr>
          <p:nvPr/>
        </p:nvPicPr>
        <p:blipFill>
          <a:blip r:embed="rId7"/>
          <a:stretch>
            <a:fillRect/>
          </a:stretch>
        </p:blipFill>
        <p:spPr>
          <a:xfrm>
            <a:off x="853230" y="338530"/>
            <a:ext cx="3312694" cy="1849094"/>
          </a:xfrm>
          <a:prstGeom prst="rect">
            <a:avLst/>
          </a:prstGeom>
          <a:ln w="12700">
            <a:miter lim="400000"/>
          </a:ln>
          <a:effectLst>
            <a:outerShdw blurRad="190500" dist="63500" dir="5400000" rotWithShape="0">
              <a:srgbClr val="000000"/>
            </a:outerShdw>
          </a:effectLst>
        </p:spPr>
      </p:pic>
      <p:pic>
        <p:nvPicPr>
          <p:cNvPr id="63" name="Shape Shape" descr="Shape Shape"/>
          <p:cNvPicPr>
            <a:picLocks/>
          </p:cNvPicPr>
          <p:nvPr/>
        </p:nvPicPr>
        <p:blipFill>
          <a:blip r:embed="rId8"/>
          <a:stretch>
            <a:fillRect/>
          </a:stretch>
        </p:blipFill>
        <p:spPr>
          <a:xfrm>
            <a:off x="63010" y="346254"/>
            <a:ext cx="5618443" cy="2164873"/>
          </a:xfrm>
          <a:prstGeom prst="rect">
            <a:avLst/>
          </a:prstGeom>
          <a:effectLst/>
        </p:spPr>
      </p:pic>
      <p:pic>
        <p:nvPicPr>
          <p:cNvPr id="64" name="Picture 5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18994460" y="354116"/>
            <a:ext cx="5389540" cy="2157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Ticaret Bakanlığı Logo Altın Ortalı Kullanım TR.png" descr="Ticaret Bakanlığı Logo Altın Ortalı Kullanım TR.png"/>
          <p:cNvPicPr>
            <a:picLocks noChangeAspect="1"/>
          </p:cNvPicPr>
          <p:nvPr/>
        </p:nvPicPr>
        <p:blipFill>
          <a:blip r:embed="rId7"/>
          <a:stretch>
            <a:fillRect/>
          </a:stretch>
        </p:blipFill>
        <p:spPr>
          <a:xfrm>
            <a:off x="20278590" y="343925"/>
            <a:ext cx="3312694" cy="1849094"/>
          </a:xfrm>
          <a:prstGeom prst="rect">
            <a:avLst/>
          </a:prstGeom>
          <a:ln w="12700">
            <a:miter lim="400000"/>
          </a:ln>
          <a:effectLst>
            <a:outerShdw blurRad="190500" dist="63500" dir="5400000" rotWithShape="0">
              <a:srgbClr val="000000"/>
            </a:outerShdw>
          </a:effectLst>
        </p:spPr>
      </p:pic>
      <p:sp>
        <p:nvSpPr>
          <p:cNvPr id="2" name="Metin kutusu 1">
            <a:extLst>
              <a:ext uri="{FF2B5EF4-FFF2-40B4-BE49-F238E27FC236}">
                <a16:creationId xmlns:a16="http://schemas.microsoft.com/office/drawing/2014/main" id="{26D96929-FCB1-4AB7-A4E2-3E6BA553B22C}"/>
              </a:ext>
            </a:extLst>
          </p:cNvPr>
          <p:cNvSpPr txBox="1"/>
          <p:nvPr/>
        </p:nvSpPr>
        <p:spPr>
          <a:xfrm>
            <a:off x="16519650" y="6737140"/>
            <a:ext cx="2138202" cy="10865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2200" b="1" i="0" u="none" strike="noStrike" kern="0" cap="none" spc="0" normalizeH="0" baseline="0" noProof="0" dirty="0">
                <a:ln>
                  <a:noFill/>
                </a:ln>
                <a:solidFill>
                  <a:srgbClr val="FFFF00"/>
                </a:solidFill>
                <a:effectLst/>
                <a:uLnTx/>
                <a:uFillTx/>
                <a:latin typeface="Helvetica Neue"/>
                <a:sym typeface="Helvetica Neue"/>
              </a:rPr>
              <a:t>Tasarımcı Şirket/ Tasarım Ofisi Desteği</a:t>
            </a:r>
          </a:p>
        </p:txBody>
      </p:sp>
    </p:spTree>
    <p:extLst>
      <p:ext uri="{BB962C8B-B14F-4D97-AF65-F5344CB8AC3E}">
        <p14:creationId xmlns:p14="http://schemas.microsoft.com/office/powerpoint/2010/main" val="28591201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7A1918D-8D13-47FD-9856-5F244F6533ED}"/>
              </a:ext>
            </a:extLst>
          </p:cNvPr>
          <p:cNvSpPr>
            <a:spLocks noChangeAspect="1" noChangeArrowheads="1" noTextEdit="1"/>
          </p:cNvSpPr>
          <p:nvPr/>
        </p:nvSpPr>
        <p:spPr bwMode="auto">
          <a:xfrm>
            <a:off x="4419600" y="3312726"/>
            <a:ext cx="15408276" cy="138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0" i="0" u="none" strike="noStrike" kern="0" cap="none" spc="0" normalizeH="0" baseline="0" noProof="0" dirty="0">
              <a:ln>
                <a:noFill/>
              </a:ln>
              <a:solidFill>
                <a:srgbClr val="5E5E5E"/>
              </a:solidFill>
              <a:effectLst/>
              <a:uLnTx/>
              <a:uFillTx/>
              <a:latin typeface="Helvetica Neue"/>
              <a:sym typeface="Helvetica Neue"/>
            </a:endParaRPr>
          </a:p>
        </p:txBody>
      </p:sp>
      <p:sp>
        <p:nvSpPr>
          <p:cNvPr id="5" name="Dikdörtgen 4">
            <a:extLst>
              <a:ext uri="{FF2B5EF4-FFF2-40B4-BE49-F238E27FC236}">
                <a16:creationId xmlns:a16="http://schemas.microsoft.com/office/drawing/2014/main" id="{9A51B3DA-43C8-4918-9084-06697BF2040D}"/>
              </a:ext>
            </a:extLst>
          </p:cNvPr>
          <p:cNvSpPr/>
          <p:nvPr/>
        </p:nvSpPr>
        <p:spPr>
          <a:xfrm>
            <a:off x="11046526" y="8659571"/>
            <a:ext cx="184731" cy="769441"/>
          </a:xfrm>
          <a:prstGeom prst="rect">
            <a:avLst/>
          </a:prstGeom>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0" i="0" u="none" strike="noStrike" kern="0" cap="none" spc="0" normalizeH="0" baseline="0" noProof="0" dirty="0">
              <a:ln>
                <a:noFill/>
              </a:ln>
              <a:solidFill>
                <a:srgbClr val="5E5E5E"/>
              </a:solidFill>
              <a:effectLst/>
              <a:uLnTx/>
              <a:uFillTx/>
              <a:latin typeface="Helvetica Neue"/>
              <a:sym typeface="Helvetica Neue"/>
            </a:endParaRPr>
          </a:p>
        </p:txBody>
      </p:sp>
      <p:sp>
        <p:nvSpPr>
          <p:cNvPr id="8" name="_s69645">
            <a:extLst>
              <a:ext uri="{FF2B5EF4-FFF2-40B4-BE49-F238E27FC236}">
                <a16:creationId xmlns:a16="http://schemas.microsoft.com/office/drawing/2014/main" id="{3D83BCDF-2265-4543-81A9-069441ECB2E3}"/>
              </a:ext>
            </a:extLst>
          </p:cNvPr>
          <p:cNvSpPr>
            <a:spLocks noChangeArrowheads="1"/>
          </p:cNvSpPr>
          <p:nvPr/>
        </p:nvSpPr>
        <p:spPr bwMode="auto">
          <a:xfrm>
            <a:off x="680141" y="3312726"/>
            <a:ext cx="17811342" cy="1555144"/>
          </a:xfrm>
          <a:prstGeom prst="roundRect">
            <a:avLst>
              <a:gd name="adj" fmla="val 16667"/>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dirty="0">
              <a:ln>
                <a:noFill/>
              </a:ln>
              <a:solidFill>
                <a:srgbClr val="083048"/>
              </a:solidFill>
              <a:effectLst/>
              <a:uLnTx/>
              <a:uFillTx/>
              <a:latin typeface="Myriad Pro Cond"/>
              <a:sym typeface="Helvetica Neue"/>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5E5E5E">
                    <a:lumMod val="20000"/>
                    <a:lumOff val="80000"/>
                  </a:srgbClr>
                </a:solidFill>
                <a:effectLst/>
                <a:uLnTx/>
                <a:uFillTx/>
                <a:latin typeface="Myriad Pro Cond"/>
                <a:sym typeface="Helvetica Neue"/>
              </a:rPr>
              <a:t> DESTEK SÜRESİ: 	 </a:t>
            </a:r>
            <a:r>
              <a:rPr kumimoji="0" lang="tr-TR" sz="3600" b="1" i="0" u="none" strike="noStrike" kern="1200" cap="none" spc="0" normalizeH="0" baseline="0" noProof="0" dirty="0">
                <a:ln>
                  <a:noFill/>
                </a:ln>
                <a:solidFill>
                  <a:srgbClr val="E43033"/>
                </a:solidFill>
                <a:effectLst/>
                <a:uLnTx/>
                <a:uFillTx/>
                <a:latin typeface="Myriad Pro Cond"/>
                <a:sym typeface="Helvetica Neue"/>
              </a:rPr>
              <a:t>Marka Programı	             : 4 yıl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5E5E5E">
                    <a:lumMod val="20000"/>
                    <a:lumOff val="80000"/>
                  </a:srgbClr>
                </a:solidFill>
                <a:effectLst/>
                <a:uLnTx/>
                <a:uFillTx/>
                <a:latin typeface="Myriad Pro Cond"/>
                <a:cs typeface="Arial" pitchFamily="34" charset="0"/>
                <a:sym typeface="Helvetica Neue"/>
              </a:rPr>
              <a:t>		      </a:t>
            </a:r>
            <a:r>
              <a:rPr kumimoji="0" lang="tr-TR" sz="3600" b="1" i="0" u="none" strike="noStrike" kern="1200" cap="none" spc="0" normalizeH="0" baseline="0" noProof="0" dirty="0">
                <a:ln>
                  <a:noFill/>
                </a:ln>
                <a:solidFill>
                  <a:srgbClr val="E43033"/>
                </a:solidFill>
                <a:effectLst/>
                <a:uLnTx/>
                <a:uFillTx/>
                <a:latin typeface="Myriad Pro Cond"/>
                <a:sym typeface="Helvetica Neue"/>
              </a:rPr>
              <a:t>TURQUALITY® Programı	 : Programda kaldığı süre boyunca</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5E5E5E">
                    <a:lumMod val="20000"/>
                    <a:lumOff val="80000"/>
                  </a:srgbClr>
                </a:solidFill>
                <a:effectLst/>
                <a:uLnTx/>
                <a:uFillTx/>
                <a:latin typeface="Myriad Pro Cond"/>
                <a:sym typeface="Helvetica Neue"/>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5E5E5E">
                    <a:lumMod val="20000"/>
                    <a:lumOff val="80000"/>
                  </a:srgbClr>
                </a:solidFill>
                <a:effectLst/>
                <a:uLnTx/>
                <a:uFillTx/>
                <a:latin typeface="Myriad Pro Cond"/>
                <a:sym typeface="Helvetica Neue"/>
              </a:rPr>
              <a:t>DESTEK ORANI:	 </a:t>
            </a:r>
            <a:r>
              <a:rPr kumimoji="0" lang="tr-TR" sz="3600" b="1" i="0" u="none" strike="noStrike" kern="1200" cap="none" spc="0" normalizeH="0" baseline="0" noProof="0" dirty="0">
                <a:ln>
                  <a:noFill/>
                </a:ln>
                <a:solidFill>
                  <a:srgbClr val="E43033"/>
                </a:solidFill>
                <a:effectLst/>
                <a:uLnTx/>
                <a:uFillTx/>
                <a:latin typeface="Myriad Pro Cond"/>
                <a:sym typeface="Helvetica Neue"/>
              </a:rPr>
              <a:t>%50 - %75</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dirty="0">
              <a:ln>
                <a:noFill/>
              </a:ln>
              <a:solidFill>
                <a:srgbClr val="083048"/>
              </a:solidFill>
              <a:effectLst/>
              <a:uLnTx/>
              <a:uFillTx/>
              <a:latin typeface="Myriad Pro Cond"/>
              <a:sym typeface="Helvetica Neue"/>
            </a:endParaRPr>
          </a:p>
        </p:txBody>
      </p:sp>
      <p:cxnSp>
        <p:nvCxnSpPr>
          <p:cNvPr id="15" name="Düz Bağlayıcı 14">
            <a:extLst>
              <a:ext uri="{FF2B5EF4-FFF2-40B4-BE49-F238E27FC236}">
                <a16:creationId xmlns:a16="http://schemas.microsoft.com/office/drawing/2014/main" id="{08F13BAB-F25B-4070-BBA4-48656DA86EDB}"/>
              </a:ext>
            </a:extLst>
          </p:cNvPr>
          <p:cNvCxnSpPr>
            <a:cxnSpLocks/>
          </p:cNvCxnSpPr>
          <p:nvPr/>
        </p:nvCxnSpPr>
        <p:spPr>
          <a:xfrm flipH="1">
            <a:off x="11887201" y="5161245"/>
            <a:ext cx="33210" cy="8167893"/>
          </a:xfrm>
          <a:prstGeom prst="line">
            <a:avLst/>
          </a:prstGeom>
          <a:ln w="57150" cap="sq" cmpd="sng">
            <a:solidFill>
              <a:srgbClr val="0070C0"/>
            </a:solidFill>
            <a:tailEnd w="lg" len="med"/>
          </a:ln>
        </p:spPr>
        <p:style>
          <a:lnRef idx="3">
            <a:schemeClr val="accent1"/>
          </a:lnRef>
          <a:fillRef idx="0">
            <a:schemeClr val="accent1"/>
          </a:fillRef>
          <a:effectRef idx="2">
            <a:schemeClr val="accent1"/>
          </a:effectRef>
          <a:fontRef idx="minor">
            <a:schemeClr val="tx1"/>
          </a:fontRef>
        </p:style>
      </p:cxnSp>
      <p:cxnSp>
        <p:nvCxnSpPr>
          <p:cNvPr id="16" name="Düz Bağlayıcı 15">
            <a:extLst>
              <a:ext uri="{FF2B5EF4-FFF2-40B4-BE49-F238E27FC236}">
                <a16:creationId xmlns:a16="http://schemas.microsoft.com/office/drawing/2014/main" id="{440C30EA-2634-4817-AD67-864DE39C94BB}"/>
              </a:ext>
            </a:extLst>
          </p:cNvPr>
          <p:cNvCxnSpPr>
            <a:cxnSpLocks/>
          </p:cNvCxnSpPr>
          <p:nvPr/>
        </p:nvCxnSpPr>
        <p:spPr>
          <a:xfrm>
            <a:off x="10887966" y="964601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7" name="Düz Bağlayıcı 16">
            <a:extLst>
              <a:ext uri="{FF2B5EF4-FFF2-40B4-BE49-F238E27FC236}">
                <a16:creationId xmlns:a16="http://schemas.microsoft.com/office/drawing/2014/main" id="{E507B3DD-CB1D-4334-97EC-0A60AF18D4CC}"/>
              </a:ext>
            </a:extLst>
          </p:cNvPr>
          <p:cNvCxnSpPr>
            <a:cxnSpLocks/>
          </p:cNvCxnSpPr>
          <p:nvPr/>
        </p:nvCxnSpPr>
        <p:spPr>
          <a:xfrm>
            <a:off x="10887966" y="11503987"/>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8" name="Düz Bağlayıcı 17">
            <a:extLst>
              <a:ext uri="{FF2B5EF4-FFF2-40B4-BE49-F238E27FC236}">
                <a16:creationId xmlns:a16="http://schemas.microsoft.com/office/drawing/2014/main" id="{0FED6B13-2C0D-4B04-B0F5-71AC34B3F6C8}"/>
              </a:ext>
            </a:extLst>
          </p:cNvPr>
          <p:cNvCxnSpPr>
            <a:cxnSpLocks/>
          </p:cNvCxnSpPr>
          <p:nvPr/>
        </p:nvCxnSpPr>
        <p:spPr>
          <a:xfrm>
            <a:off x="10887966" y="7747995"/>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Düz Bağlayıcı 18">
            <a:extLst>
              <a:ext uri="{FF2B5EF4-FFF2-40B4-BE49-F238E27FC236}">
                <a16:creationId xmlns:a16="http://schemas.microsoft.com/office/drawing/2014/main" id="{6AC6E7D4-5641-4024-855B-84AF4C0EF279}"/>
              </a:ext>
            </a:extLst>
          </p:cNvPr>
          <p:cNvCxnSpPr>
            <a:cxnSpLocks/>
          </p:cNvCxnSpPr>
          <p:nvPr/>
        </p:nvCxnSpPr>
        <p:spPr>
          <a:xfrm>
            <a:off x="10850126" y="5973622"/>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0" name="Düz Bağlayıcı 19">
            <a:extLst>
              <a:ext uri="{FF2B5EF4-FFF2-40B4-BE49-F238E27FC236}">
                <a16:creationId xmlns:a16="http://schemas.microsoft.com/office/drawing/2014/main" id="{3D2C7812-7666-4067-8338-678CDA77D157}"/>
              </a:ext>
            </a:extLst>
          </p:cNvPr>
          <p:cNvCxnSpPr>
            <a:cxnSpLocks/>
          </p:cNvCxnSpPr>
          <p:nvPr/>
        </p:nvCxnSpPr>
        <p:spPr>
          <a:xfrm>
            <a:off x="10887966" y="1332913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sp>
        <p:nvSpPr>
          <p:cNvPr id="23" name="Yuvarlatılmış Dikdörtgen 26">
            <a:extLst>
              <a:ext uri="{FF2B5EF4-FFF2-40B4-BE49-F238E27FC236}">
                <a16:creationId xmlns:a16="http://schemas.microsoft.com/office/drawing/2014/main" id="{BC91DA89-2DF9-4D79-8C09-8CA3ECA8977E}"/>
              </a:ext>
            </a:extLst>
          </p:cNvPr>
          <p:cNvSpPr/>
          <p:nvPr/>
        </p:nvSpPr>
        <p:spPr>
          <a:xfrm>
            <a:off x="561890" y="547686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Tanıtım</a:t>
            </a:r>
          </a:p>
        </p:txBody>
      </p:sp>
      <p:sp>
        <p:nvSpPr>
          <p:cNvPr id="24" name="Yuvarlatılmış Dikdörtgen 26">
            <a:extLst>
              <a:ext uri="{FF2B5EF4-FFF2-40B4-BE49-F238E27FC236}">
                <a16:creationId xmlns:a16="http://schemas.microsoft.com/office/drawing/2014/main" id="{2480E6EE-3FE2-40B4-BF53-E8A30FF448FE}"/>
              </a:ext>
            </a:extLst>
          </p:cNvPr>
          <p:cNvSpPr/>
          <p:nvPr/>
        </p:nvSpPr>
        <p:spPr>
          <a:xfrm>
            <a:off x="561890" y="7242383"/>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Fuar</a:t>
            </a:r>
          </a:p>
        </p:txBody>
      </p:sp>
      <p:sp>
        <p:nvSpPr>
          <p:cNvPr id="25" name="Yuvarlatılmış Dikdörtgen 26">
            <a:extLst>
              <a:ext uri="{FF2B5EF4-FFF2-40B4-BE49-F238E27FC236}">
                <a16:creationId xmlns:a16="http://schemas.microsoft.com/office/drawing/2014/main" id="{B28B358C-C056-4E2A-8022-79BF4CD47CF7}"/>
              </a:ext>
            </a:extLst>
          </p:cNvPr>
          <p:cNvSpPr/>
          <p:nvPr/>
        </p:nvSpPr>
        <p:spPr>
          <a:xfrm>
            <a:off x="561890" y="9149257"/>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Danışmanlık</a:t>
            </a:r>
          </a:p>
        </p:txBody>
      </p:sp>
      <p:sp>
        <p:nvSpPr>
          <p:cNvPr id="34" name="Yuvarlatılmış Dikdörtgen 26">
            <a:extLst>
              <a:ext uri="{FF2B5EF4-FFF2-40B4-BE49-F238E27FC236}">
                <a16:creationId xmlns:a16="http://schemas.microsoft.com/office/drawing/2014/main" id="{9CAD06A2-AD85-4A82-9D32-1DF29D098221}"/>
              </a:ext>
            </a:extLst>
          </p:cNvPr>
          <p:cNvSpPr/>
          <p:nvPr/>
        </p:nvSpPr>
        <p:spPr>
          <a:xfrm>
            <a:off x="599730" y="10616507"/>
            <a:ext cx="9960264" cy="1555143"/>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Depolama hizmeti ile birim kira/temel kurulum/konsept mimari çalışma</a:t>
            </a:r>
          </a:p>
        </p:txBody>
      </p:sp>
      <p:sp>
        <p:nvSpPr>
          <p:cNvPr id="35" name="Yuvarlatılmış Dikdörtgen 26">
            <a:extLst>
              <a:ext uri="{FF2B5EF4-FFF2-40B4-BE49-F238E27FC236}">
                <a16:creationId xmlns:a16="http://schemas.microsoft.com/office/drawing/2014/main" id="{533A92EE-1F85-4775-A158-C460A1F3B2C0}"/>
              </a:ext>
            </a:extLst>
          </p:cNvPr>
          <p:cNvSpPr/>
          <p:nvPr/>
        </p:nvSpPr>
        <p:spPr>
          <a:xfrm>
            <a:off x="599730" y="1238203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Franchise</a:t>
            </a:r>
          </a:p>
        </p:txBody>
      </p:sp>
      <p:sp>
        <p:nvSpPr>
          <p:cNvPr id="36" name="Yuvarlatılmış Dikdörtgen 26">
            <a:extLst>
              <a:ext uri="{FF2B5EF4-FFF2-40B4-BE49-F238E27FC236}">
                <a16:creationId xmlns:a16="http://schemas.microsoft.com/office/drawing/2014/main" id="{F87782E4-E3FA-4A43-A8EB-CC50777453C9}"/>
              </a:ext>
            </a:extLst>
          </p:cNvPr>
          <p:cNvSpPr/>
          <p:nvPr/>
        </p:nvSpPr>
        <p:spPr>
          <a:xfrm>
            <a:off x="13285458" y="5515115"/>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0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İstihdam</a:t>
            </a:r>
          </a:p>
        </p:txBody>
      </p:sp>
      <p:sp>
        <p:nvSpPr>
          <p:cNvPr id="37" name="Yuvarlatılmış Dikdörtgen 26">
            <a:extLst>
              <a:ext uri="{FF2B5EF4-FFF2-40B4-BE49-F238E27FC236}">
                <a16:creationId xmlns:a16="http://schemas.microsoft.com/office/drawing/2014/main" id="{A95646B6-5512-4AB5-8487-EE7B0B5DA105}"/>
              </a:ext>
            </a:extLst>
          </p:cNvPr>
          <p:cNvSpPr/>
          <p:nvPr/>
        </p:nvSpPr>
        <p:spPr>
          <a:xfrm>
            <a:off x="13246916" y="6971680"/>
            <a:ext cx="9960264" cy="189377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3800" b="0"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endParaRPr>
          </a:p>
        </p:txBody>
      </p:sp>
      <p:sp>
        <p:nvSpPr>
          <p:cNvPr id="38" name="Yuvarlatılmış Dikdörtgen 26">
            <a:extLst>
              <a:ext uri="{FF2B5EF4-FFF2-40B4-BE49-F238E27FC236}">
                <a16:creationId xmlns:a16="http://schemas.microsoft.com/office/drawing/2014/main" id="{CCC75EF9-3BA1-44D1-B627-5F43FD471F06}"/>
              </a:ext>
            </a:extLst>
          </p:cNvPr>
          <p:cNvSpPr/>
          <p:nvPr/>
        </p:nvSpPr>
        <p:spPr>
          <a:xfrm>
            <a:off x="13246916" y="9149257"/>
            <a:ext cx="9960264" cy="1467250"/>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8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Pazara giriş belgesi, ruhsatlandırma ile klinik test işlemleri</a:t>
            </a:r>
          </a:p>
        </p:txBody>
      </p:sp>
      <p:sp>
        <p:nvSpPr>
          <p:cNvPr id="39" name="Yuvarlatılmış Dikdörtgen 26">
            <a:extLst>
              <a:ext uri="{FF2B5EF4-FFF2-40B4-BE49-F238E27FC236}">
                <a16:creationId xmlns:a16="http://schemas.microsoft.com/office/drawing/2014/main" id="{68072D13-306B-475F-80C6-5B323B9AA4E9}"/>
              </a:ext>
            </a:extLst>
          </p:cNvPr>
          <p:cNvSpPr/>
          <p:nvPr/>
        </p:nvSpPr>
        <p:spPr>
          <a:xfrm>
            <a:off x="13213706" y="1102470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8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Pazar araştırması çalışması ve raporları</a:t>
            </a:r>
          </a:p>
        </p:txBody>
      </p:sp>
      <p:sp>
        <p:nvSpPr>
          <p:cNvPr id="40" name="Yuvarlatılmış Dikdörtgen 26">
            <a:extLst>
              <a:ext uri="{FF2B5EF4-FFF2-40B4-BE49-F238E27FC236}">
                <a16:creationId xmlns:a16="http://schemas.microsoft.com/office/drawing/2014/main" id="{120C1C18-2582-4871-9C01-C40F53B64A37}"/>
              </a:ext>
            </a:extLst>
          </p:cNvPr>
          <p:cNvSpPr/>
          <p:nvPr/>
        </p:nvSpPr>
        <p:spPr>
          <a:xfrm>
            <a:off x="13280826" y="1239065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8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Gelişim Yol Haritası</a:t>
            </a:r>
          </a:p>
        </p:txBody>
      </p:sp>
      <p:grpSp>
        <p:nvGrpSpPr>
          <p:cNvPr id="4" name="Group">
            <a:extLst>
              <a:ext uri="{FF2B5EF4-FFF2-40B4-BE49-F238E27FC236}">
                <a16:creationId xmlns:a16="http://schemas.microsoft.com/office/drawing/2014/main" id="{21CC28A7-25DB-0AC8-5938-337658537D7C}"/>
              </a:ext>
            </a:extLst>
          </p:cNvPr>
          <p:cNvGrpSpPr/>
          <p:nvPr/>
        </p:nvGrpSpPr>
        <p:grpSpPr>
          <a:xfrm>
            <a:off x="4965454" y="953882"/>
            <a:ext cx="15556672" cy="1394492"/>
            <a:chOff x="-12700" y="-12699"/>
            <a:chExt cx="12192954" cy="1394491"/>
          </a:xfrm>
        </p:grpSpPr>
        <p:grpSp>
          <p:nvGrpSpPr>
            <p:cNvPr id="6" name="Rectangle">
              <a:extLst>
                <a:ext uri="{FF2B5EF4-FFF2-40B4-BE49-F238E27FC236}">
                  <a16:creationId xmlns:a16="http://schemas.microsoft.com/office/drawing/2014/main" id="{5FA21435-0006-3B38-865F-1CA4DFF43727}"/>
                </a:ext>
              </a:extLst>
            </p:cNvPr>
            <p:cNvGrpSpPr/>
            <p:nvPr/>
          </p:nvGrpSpPr>
          <p:grpSpPr>
            <a:xfrm>
              <a:off x="-12700" y="-12700"/>
              <a:ext cx="12192955" cy="1394492"/>
              <a:chOff x="0" y="0"/>
              <a:chExt cx="12192954" cy="1394491"/>
            </a:xfrm>
          </p:grpSpPr>
          <p:sp>
            <p:nvSpPr>
              <p:cNvPr id="9" name="Rectangle">
                <a:extLst>
                  <a:ext uri="{FF2B5EF4-FFF2-40B4-BE49-F238E27FC236}">
                    <a16:creationId xmlns:a16="http://schemas.microsoft.com/office/drawing/2014/main" id="{7D992261-39FF-A38F-6764-79DC641687B7}"/>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4400" b="0" i="0" u="none" strike="noStrike" kern="0" cap="none" spc="0" normalizeH="0" baseline="0" noProof="0" dirty="0">
                  <a:ln>
                    <a:noFill/>
                  </a:ln>
                  <a:solidFill>
                    <a:srgbClr val="FFFFFF"/>
                  </a:solidFill>
                  <a:effectLst/>
                  <a:uLnTx/>
                  <a:uFillTx/>
                  <a:latin typeface="Helvetica Neue Medium"/>
                  <a:sym typeface="Helvetica Neue Medium"/>
                </a:endParaRPr>
              </a:p>
            </p:txBody>
          </p:sp>
          <p:pic>
            <p:nvPicPr>
              <p:cNvPr id="10" name="Rectangle Rectangle" descr="Rectangle Rectangle">
                <a:extLst>
                  <a:ext uri="{FF2B5EF4-FFF2-40B4-BE49-F238E27FC236}">
                    <a16:creationId xmlns:a16="http://schemas.microsoft.com/office/drawing/2014/main" id="{47E6A97C-44A5-80DD-064F-76EFAFCF9A54}"/>
                  </a:ext>
                </a:extLst>
              </p:cNvPr>
              <p:cNvPicPr>
                <a:picLocks/>
              </p:cNvPicPr>
              <p:nvPr/>
            </p:nvPicPr>
            <p:blipFill>
              <a:blip r:embed="rId2"/>
              <a:stretch>
                <a:fillRect/>
              </a:stretch>
            </p:blipFill>
            <p:spPr>
              <a:xfrm>
                <a:off x="0" y="-1"/>
                <a:ext cx="12192955" cy="1394493"/>
              </a:xfrm>
              <a:prstGeom prst="rect">
                <a:avLst/>
              </a:prstGeom>
              <a:effectLst/>
            </p:spPr>
          </p:pic>
        </p:grpSp>
        <p:sp>
          <p:nvSpPr>
            <p:cNvPr id="7" name="Line">
              <a:extLst>
                <a:ext uri="{FF2B5EF4-FFF2-40B4-BE49-F238E27FC236}">
                  <a16:creationId xmlns:a16="http://schemas.microsoft.com/office/drawing/2014/main" id="{20C32F2D-9FF1-51C7-74CD-01CD232B086F}"/>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4400" b="0" i="0" u="none" strike="noStrike" kern="0" cap="none" spc="0" normalizeH="0" baseline="0" noProof="0" dirty="0">
                <a:ln>
                  <a:noFill/>
                </a:ln>
                <a:solidFill>
                  <a:srgbClr val="5E5E5E"/>
                </a:solidFill>
                <a:effectLst/>
                <a:uLnTx/>
                <a:uFillTx/>
                <a:latin typeface="Helvetica Neue"/>
                <a:sym typeface="Helvetica Neue"/>
              </a:endParaRPr>
            </a:p>
          </p:txBody>
        </p:sp>
      </p:grpSp>
      <p:sp>
        <p:nvSpPr>
          <p:cNvPr id="11" name="Metin kutusu 10">
            <a:extLst>
              <a:ext uri="{FF2B5EF4-FFF2-40B4-BE49-F238E27FC236}">
                <a16:creationId xmlns:a16="http://schemas.microsoft.com/office/drawing/2014/main" id="{BBFC68D6-D4AF-F91A-CCA1-33587062320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marL="0" marR="0" lvl="1" indent="457200" algn="ctr" defTabSz="2438338" rtl="0" eaLnBrk="1" fontAlgn="auto" latinLnBrk="0" hangingPunct="0">
              <a:lnSpc>
                <a:spcPct val="100000"/>
              </a:lnSpc>
              <a:spcBef>
                <a:spcPts val="0"/>
              </a:spcBef>
              <a:spcAft>
                <a:spcPts val="0"/>
              </a:spcAft>
              <a:buClrTx/>
              <a:buSzTx/>
              <a:buFontTx/>
              <a:buNone/>
              <a:tabLst/>
              <a:defRPr/>
            </a:pPr>
            <a:r>
              <a:rPr kumimoji="0" lang="tr-TR" altLang="tr-TR" sz="6000" b="1" i="0" u="none" strike="noStrike" kern="0" cap="none" spc="0" normalizeH="0" baseline="0" noProof="0" dirty="0">
                <a:ln>
                  <a:noFill/>
                </a:ln>
                <a:solidFill>
                  <a:srgbClr val="D8AD65"/>
                </a:solidFill>
                <a:effectLst/>
                <a:uLnTx/>
                <a:uFillTx/>
                <a:latin typeface="Calibri" panose="020F0502020204030204" pitchFamily="34" charset="0"/>
                <a:cs typeface="Calibri" panose="020F0502020204030204" pitchFamily="34" charset="0"/>
                <a:sym typeface="Helvetica Neue"/>
              </a:rPr>
              <a:t>TURQUALITY®/ MARKA DESTEĞİ </a:t>
            </a:r>
          </a:p>
        </p:txBody>
      </p:sp>
      <p:sp>
        <p:nvSpPr>
          <p:cNvPr id="12" name="Metin kutusu 11">
            <a:extLst>
              <a:ext uri="{FF2B5EF4-FFF2-40B4-BE49-F238E27FC236}">
                <a16:creationId xmlns:a16="http://schemas.microsoft.com/office/drawing/2014/main" id="{BA9B5DA6-CE94-D91B-F47A-DF51B50B6EB2}"/>
              </a:ext>
            </a:extLst>
          </p:cNvPr>
          <p:cNvSpPr txBox="1"/>
          <p:nvPr/>
        </p:nvSpPr>
        <p:spPr>
          <a:xfrm>
            <a:off x="13280125" y="7091317"/>
            <a:ext cx="9893845" cy="18466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800" b="1" i="0" u="none" strike="noStrike" kern="0" cap="none" spc="0" normalizeH="0" baseline="0" noProof="0" dirty="0">
                <a:ln w="0"/>
                <a:solidFill>
                  <a:srgbClr val="FFFFFF"/>
                </a:solidFill>
                <a:effectLst>
                  <a:outerShdw blurRad="38100" dist="19050" dir="2700000" algn="tl" rotWithShape="0">
                    <a:srgbClr val="5E5E5E">
                      <a:alpha val="40000"/>
                    </a:srgbClr>
                  </a:outerShdw>
                </a:effectLst>
                <a:uLnTx/>
                <a:uFillTx/>
                <a:latin typeface="Myriad Pro Cond"/>
                <a:sym typeface="Helvetica Neue"/>
              </a:rPr>
              <a:t>Patent, faydalı model, endüstriyel tasarım tescili ile yurt dışı marka tescil/yenileme/koruma</a:t>
            </a:r>
          </a:p>
        </p:txBody>
      </p:sp>
      <p:sp>
        <p:nvSpPr>
          <p:cNvPr id="28" name="Metin kutusu 27">
            <a:extLst>
              <a:ext uri="{FF2B5EF4-FFF2-40B4-BE49-F238E27FC236}">
                <a16:creationId xmlns:a16="http://schemas.microsoft.com/office/drawing/2014/main" id="{7369D39C-C556-4CE7-B21F-5ACA46CFE3FB}"/>
              </a:ext>
            </a:extLst>
          </p:cNvPr>
          <p:cNvSpPr txBox="1"/>
          <p:nvPr/>
        </p:nvSpPr>
        <p:spPr>
          <a:xfrm>
            <a:off x="20724063" y="2235283"/>
            <a:ext cx="3376908" cy="2840915"/>
          </a:xfrm>
          <a:prstGeom prst="rect">
            <a:avLst/>
          </a:prstGeom>
          <a:noFill/>
          <a:ln w="9525" cap="flat" cmpd="sng" algn="ctr">
            <a:solidFill>
              <a:srgbClr val="D8AD6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D8AD65"/>
                </a:solidFill>
                <a:effectLst/>
                <a:uLnTx/>
                <a:uFillTx/>
                <a:latin typeface="Myriad Pro Cond"/>
                <a:sym typeface="Myriad Pro Condensed"/>
              </a:rPr>
              <a:t>Toplam Yıllık Üst Limit: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D8AD65"/>
                </a:solidFill>
                <a:effectLst/>
                <a:uLnTx/>
                <a:uFillTx/>
                <a:latin typeface="Myriad Pro Cond"/>
                <a:sym typeface="Myriad Pro Condensed"/>
              </a:rPr>
              <a:t>139.813.340 TL</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D8AD65"/>
                </a:solidFill>
                <a:effectLst/>
                <a:uLnTx/>
                <a:uFillTx/>
                <a:latin typeface="Myriad Pro Cond"/>
                <a:sym typeface="Myriad Pro Condensed"/>
              </a:rPr>
              <a:t>–</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D8AD65"/>
                </a:solidFill>
                <a:effectLst/>
                <a:uLnTx/>
                <a:uFillTx/>
                <a:latin typeface="Myriad Pro Cond"/>
                <a:sym typeface="Myriad Pro Condensed"/>
              </a:rPr>
              <a:t>279.628.225 TL</a:t>
            </a:r>
          </a:p>
        </p:txBody>
      </p:sp>
    </p:spTree>
    <p:extLst>
      <p:ext uri="{BB962C8B-B14F-4D97-AF65-F5344CB8AC3E}">
        <p14:creationId xmlns:p14="http://schemas.microsoft.com/office/powerpoint/2010/main" val="294417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981657" y="3546977"/>
            <a:ext cx="15524267" cy="6687215"/>
          </a:xfrm>
          <a:prstGeom prst="rect">
            <a:avLst/>
          </a:prstGeom>
        </p:spPr>
        <p:txBody>
          <a:bodyPr wrap="square">
            <a:spAutoFit/>
          </a:bodyPr>
          <a:lstStyle/>
          <a:p>
            <a:pPr algn="l"/>
            <a:r>
              <a:rPr lang="tr-TR" sz="4000" b="1" i="1" dirty="0">
                <a:solidFill>
                  <a:srgbClr val="D8AD65"/>
                </a:solidFill>
                <a:latin typeface="Myriad Pro Cond"/>
                <a:sym typeface="Myriad Pro Condensed"/>
              </a:rPr>
              <a:t>Temel Şartlar:</a:t>
            </a:r>
          </a:p>
          <a:p>
            <a:pPr algn="l"/>
            <a:endParaRPr lang="tr-TR" sz="3600" b="1" i="1" dirty="0">
              <a:solidFill>
                <a:srgbClr val="D8AD65"/>
              </a:solidFill>
              <a:latin typeface="Myriad Pro Cond"/>
              <a:sym typeface="Myriad Pro Condensed"/>
            </a:endParaRP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içinde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dışında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yıldır ihracat yapıyor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yılın ihracat ortalamasının en az 3.000.000 ABD Doları olması</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Belli bir kurumsal kapasiteye sahip olmak</a:t>
            </a: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Tree>
    <p:extLst>
      <p:ext uri="{BB962C8B-B14F-4D97-AF65-F5344CB8AC3E}">
        <p14:creationId xmlns:p14="http://schemas.microsoft.com/office/powerpoint/2010/main" val="6469464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8">
            <a:extLst>
              <a:ext uri="{FF2B5EF4-FFF2-40B4-BE49-F238E27FC236}">
                <a16:creationId xmlns:a16="http://schemas.microsoft.com/office/drawing/2014/main" id="{2B50C85D-99AB-4088-9CA2-9CAE657D6904}"/>
              </a:ext>
            </a:extLst>
          </p:cNvPr>
          <p:cNvSpPr>
            <a:spLocks noChangeArrowheads="1"/>
          </p:cNvSpPr>
          <p:nvPr/>
        </p:nvSpPr>
        <p:spPr bwMode="auto">
          <a:xfrm>
            <a:off x="5772152" y="469765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49" name="AutoShape 23">
            <a:extLst>
              <a:ext uri="{FF2B5EF4-FFF2-40B4-BE49-F238E27FC236}">
                <a16:creationId xmlns:a16="http://schemas.microsoft.com/office/drawing/2014/main" id="{1E435108-B424-4964-A401-A3F909E1F6F4}"/>
              </a:ext>
            </a:extLst>
          </p:cNvPr>
          <p:cNvSpPr>
            <a:spLocks noChangeAspect="1" noChangeArrowheads="1"/>
          </p:cNvSpPr>
          <p:nvPr/>
        </p:nvSpPr>
        <p:spPr bwMode="auto">
          <a:xfrm rot="10800000">
            <a:off x="9164936" y="5623169"/>
            <a:ext cx="2047876"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0" name="AutoShape 29">
            <a:extLst>
              <a:ext uri="{FF2B5EF4-FFF2-40B4-BE49-F238E27FC236}">
                <a16:creationId xmlns:a16="http://schemas.microsoft.com/office/drawing/2014/main" id="{6CD6718F-E03A-41C7-B05C-93321C468DAD}"/>
              </a:ext>
            </a:extLst>
          </p:cNvPr>
          <p:cNvSpPr>
            <a:spLocks noChangeAspect="1" noChangeArrowheads="1"/>
          </p:cNvSpPr>
          <p:nvPr/>
        </p:nvSpPr>
        <p:spPr bwMode="auto">
          <a:xfrm>
            <a:off x="8566152" y="7934568"/>
            <a:ext cx="7229476" cy="1336676"/>
          </a:xfrm>
          <a:prstGeom prst="triangle">
            <a:avLst>
              <a:gd name="adj" fmla="val 50000"/>
            </a:avLst>
          </a:prstGeom>
          <a:solidFill>
            <a:schemeClr val="bg1"/>
          </a:solidFill>
          <a:ln>
            <a:noFill/>
          </a:ln>
          <a:effectLst>
            <a:outerShdw dist="17961" dir="2700000" algn="ctr" rotWithShape="0">
              <a:srgbClr val="808080"/>
            </a:outerShdw>
          </a:effectLst>
        </p:spPr>
        <p:txBody>
          <a:bodyPr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1" name="AutoShape 31">
            <a:extLst>
              <a:ext uri="{FF2B5EF4-FFF2-40B4-BE49-F238E27FC236}">
                <a16:creationId xmlns:a16="http://schemas.microsoft.com/office/drawing/2014/main" id="{6A12F02D-F294-4BBA-8E04-A4A6ECF955E6}"/>
              </a:ext>
            </a:extLst>
          </p:cNvPr>
          <p:cNvSpPr>
            <a:spLocks noChangeAspect="1" noChangeArrowheads="1"/>
          </p:cNvSpPr>
          <p:nvPr/>
        </p:nvSpPr>
        <p:spPr bwMode="auto">
          <a:xfrm rot="10800000">
            <a:off x="13384875" y="5582061"/>
            <a:ext cx="2047874"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2" name="Rectangle 3">
            <a:extLst>
              <a:ext uri="{FF2B5EF4-FFF2-40B4-BE49-F238E27FC236}">
                <a16:creationId xmlns:a16="http://schemas.microsoft.com/office/drawing/2014/main" id="{3B9AA446-2E5B-41D1-99D2-EE33C7E39DAB}"/>
              </a:ext>
            </a:extLst>
          </p:cNvPr>
          <p:cNvSpPr>
            <a:spLocks noChangeArrowheads="1"/>
          </p:cNvSpPr>
          <p:nvPr/>
        </p:nvSpPr>
        <p:spPr bwMode="auto">
          <a:xfrm>
            <a:off x="10741972" y="6341931"/>
            <a:ext cx="3822700" cy="12223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MARKA YÖNETİMİ </a:t>
            </a:r>
          </a:p>
          <a:p>
            <a:pPr defTabSz="1828800" fontAlgn="base">
              <a:spcBef>
                <a:spcPct val="0"/>
              </a:spcBef>
              <a:spcAft>
                <a:spcPct val="0"/>
              </a:spcAft>
              <a:defRPr/>
            </a:pPr>
            <a:r>
              <a:rPr lang="tr-TR" altLang="tr-TR" sz="2800" b="1" dirty="0">
                <a:solidFill>
                  <a:srgbClr val="FFFFFF"/>
                </a:solidFill>
                <a:latin typeface="+mn-lt"/>
              </a:rPr>
              <a:t>VE PERFORMANSI</a:t>
            </a:r>
            <a:endParaRPr lang="en-GB" altLang="tr-TR" sz="2800" b="1" dirty="0">
              <a:solidFill>
                <a:srgbClr val="FFFFFF"/>
              </a:solidFill>
              <a:latin typeface="+mn-lt"/>
            </a:endParaRPr>
          </a:p>
        </p:txBody>
      </p:sp>
      <p:sp>
        <p:nvSpPr>
          <p:cNvPr id="53" name="Rectangle 9">
            <a:extLst>
              <a:ext uri="{FF2B5EF4-FFF2-40B4-BE49-F238E27FC236}">
                <a16:creationId xmlns:a16="http://schemas.microsoft.com/office/drawing/2014/main" id="{AF5A28A2-3011-45F3-8B2C-C0B41DB73BDA}"/>
              </a:ext>
            </a:extLst>
          </p:cNvPr>
          <p:cNvSpPr>
            <a:spLocks noChangeArrowheads="1"/>
          </p:cNvSpPr>
          <p:nvPr/>
        </p:nvSpPr>
        <p:spPr bwMode="auto">
          <a:xfrm>
            <a:off x="19306224" y="6278809"/>
            <a:ext cx="3822700" cy="122555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PAZARLAMA VE SATIŞ YÖNETİMİ</a:t>
            </a:r>
            <a:endParaRPr lang="en-GB" altLang="tr-TR" sz="2800" b="1" dirty="0">
              <a:solidFill>
                <a:srgbClr val="FFFFFF"/>
              </a:solidFill>
              <a:latin typeface="+mn-lt"/>
            </a:endParaRPr>
          </a:p>
        </p:txBody>
      </p:sp>
      <p:sp>
        <p:nvSpPr>
          <p:cNvPr id="54" name="Rectangle 8">
            <a:extLst>
              <a:ext uri="{FF2B5EF4-FFF2-40B4-BE49-F238E27FC236}">
                <a16:creationId xmlns:a16="http://schemas.microsoft.com/office/drawing/2014/main" id="{B9741A4F-5E9A-4347-8A27-EAFA2C00893A}"/>
              </a:ext>
            </a:extLst>
          </p:cNvPr>
          <p:cNvSpPr>
            <a:spLocks noChangeArrowheads="1"/>
          </p:cNvSpPr>
          <p:nvPr/>
        </p:nvSpPr>
        <p:spPr bwMode="auto">
          <a:xfrm>
            <a:off x="6448986" y="6368544"/>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TEDARİK ZİNCİRİ</a:t>
            </a:r>
            <a:br>
              <a:rPr lang="tr-TR" altLang="tr-TR" sz="2800" b="1" dirty="0">
                <a:solidFill>
                  <a:srgbClr val="FFFFFF"/>
                </a:solidFill>
                <a:latin typeface="+mn-lt"/>
              </a:rPr>
            </a:br>
            <a:r>
              <a:rPr lang="tr-TR" altLang="tr-TR" sz="2800" b="1" dirty="0">
                <a:solidFill>
                  <a:srgbClr val="FFFFFF"/>
                </a:solidFill>
                <a:latin typeface="+mn-lt"/>
              </a:rPr>
              <a:t>YÖNETİMİ</a:t>
            </a:r>
            <a:endParaRPr lang="en-GB" altLang="tr-TR" sz="2800" b="1" dirty="0">
              <a:solidFill>
                <a:srgbClr val="FFFFFF"/>
              </a:solidFill>
              <a:latin typeface="+mn-lt"/>
            </a:endParaRPr>
          </a:p>
        </p:txBody>
      </p:sp>
      <p:sp>
        <p:nvSpPr>
          <p:cNvPr id="55" name="Rectangle 4">
            <a:extLst>
              <a:ext uri="{FF2B5EF4-FFF2-40B4-BE49-F238E27FC236}">
                <a16:creationId xmlns:a16="http://schemas.microsoft.com/office/drawing/2014/main" id="{E869DAA4-CE2F-45F9-9F44-2EE4A9CCF336}"/>
              </a:ext>
            </a:extLst>
          </p:cNvPr>
          <p:cNvSpPr>
            <a:spLocks noChangeArrowheads="1"/>
          </p:cNvSpPr>
          <p:nvPr/>
        </p:nvSpPr>
        <p:spPr bwMode="auto">
          <a:xfrm>
            <a:off x="15024098" y="6315926"/>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 YENİ ÜRÜN TASARIMI </a:t>
            </a:r>
          </a:p>
          <a:p>
            <a:pPr defTabSz="1828800" fontAlgn="base">
              <a:spcBef>
                <a:spcPct val="0"/>
              </a:spcBef>
              <a:spcAft>
                <a:spcPct val="0"/>
              </a:spcAft>
              <a:defRPr/>
            </a:pPr>
            <a:r>
              <a:rPr lang="tr-TR" altLang="tr-TR" sz="2800" b="1" dirty="0">
                <a:solidFill>
                  <a:srgbClr val="FFFFFF"/>
                </a:solidFill>
                <a:latin typeface="+mn-lt"/>
              </a:rPr>
              <a:t>VE İNOVASYON</a:t>
            </a:r>
            <a:endParaRPr lang="en-GB" altLang="tr-TR" sz="2800" b="1" dirty="0">
              <a:solidFill>
                <a:srgbClr val="FFFFFF"/>
              </a:solidFill>
              <a:latin typeface="+mn-lt"/>
            </a:endParaRPr>
          </a:p>
        </p:txBody>
      </p:sp>
      <p:sp>
        <p:nvSpPr>
          <p:cNvPr id="56" name="Rectangle 14">
            <a:extLst>
              <a:ext uri="{FF2B5EF4-FFF2-40B4-BE49-F238E27FC236}">
                <a16:creationId xmlns:a16="http://schemas.microsoft.com/office/drawing/2014/main" id="{F8379887-36E0-4C5B-8447-20DB25228725}"/>
              </a:ext>
            </a:extLst>
          </p:cNvPr>
          <p:cNvSpPr>
            <a:spLocks noChangeArrowheads="1"/>
          </p:cNvSpPr>
          <p:nvPr/>
        </p:nvSpPr>
        <p:spPr bwMode="auto">
          <a:xfrm>
            <a:off x="2156000" y="9657083"/>
            <a:ext cx="3822700" cy="122237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72000" rIns="0" bIns="0" anchor="ctr" anchorCtr="1"/>
          <a:lstStyle/>
          <a:p>
            <a:pPr defTabSz="1828800" eaLnBrk="0" fontAlgn="base">
              <a:spcBef>
                <a:spcPct val="0"/>
              </a:spcBef>
              <a:spcAft>
                <a:spcPct val="0"/>
              </a:spcAft>
              <a:defRPr/>
            </a:pPr>
            <a:r>
              <a:rPr lang="tr-TR" sz="2800" b="1" dirty="0">
                <a:solidFill>
                  <a:srgbClr val="002060"/>
                </a:solidFill>
              </a:rPr>
              <a:t>STRATEJİ VE KURUMSAL PERFORMANS</a:t>
            </a:r>
            <a:endParaRPr lang="en-GB" sz="2800" b="1" dirty="0">
              <a:solidFill>
                <a:srgbClr val="002060"/>
              </a:solidFill>
            </a:endParaRPr>
          </a:p>
        </p:txBody>
      </p:sp>
      <p:sp>
        <p:nvSpPr>
          <p:cNvPr id="57" name="Rectangle 15">
            <a:extLst>
              <a:ext uri="{FF2B5EF4-FFF2-40B4-BE49-F238E27FC236}">
                <a16:creationId xmlns:a16="http://schemas.microsoft.com/office/drawing/2014/main" id="{F6C9027C-1AB2-4F53-BD8A-7B2D0DC966A1}"/>
              </a:ext>
            </a:extLst>
          </p:cNvPr>
          <p:cNvSpPr>
            <a:spLocks noChangeArrowheads="1"/>
          </p:cNvSpPr>
          <p:nvPr/>
        </p:nvSpPr>
        <p:spPr bwMode="auto">
          <a:xfrm>
            <a:off x="6448986" y="9601125"/>
            <a:ext cx="3822700" cy="12255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İNSAN</a:t>
            </a:r>
          </a:p>
          <a:p>
            <a:pPr defTabSz="1828800" eaLnBrk="0" fontAlgn="base">
              <a:spcBef>
                <a:spcPct val="0"/>
              </a:spcBef>
              <a:spcAft>
                <a:spcPct val="0"/>
              </a:spcAft>
              <a:defRPr/>
            </a:pPr>
            <a:r>
              <a:rPr lang="tr-TR" sz="2800" b="1" dirty="0">
                <a:solidFill>
                  <a:srgbClr val="002060"/>
                </a:solidFill>
              </a:rPr>
              <a:t>KAYNAKLARI</a:t>
            </a:r>
            <a:endParaRPr lang="en-GB" sz="2800" b="1" dirty="0">
              <a:solidFill>
                <a:srgbClr val="002060"/>
              </a:solidFill>
            </a:endParaRPr>
          </a:p>
        </p:txBody>
      </p:sp>
      <p:sp>
        <p:nvSpPr>
          <p:cNvPr id="58" name="Rectangle 16">
            <a:extLst>
              <a:ext uri="{FF2B5EF4-FFF2-40B4-BE49-F238E27FC236}">
                <a16:creationId xmlns:a16="http://schemas.microsoft.com/office/drawing/2014/main" id="{D55A0E49-8F48-457A-A1D3-FA9EAC405000}"/>
              </a:ext>
            </a:extLst>
          </p:cNvPr>
          <p:cNvSpPr>
            <a:spLocks noChangeArrowheads="1"/>
          </p:cNvSpPr>
          <p:nvPr/>
        </p:nvSpPr>
        <p:spPr bwMode="auto">
          <a:xfrm>
            <a:off x="10741972" y="9607206"/>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YÖNETİŞİM</a:t>
            </a:r>
            <a:endParaRPr lang="en-GB" sz="2800" b="1" dirty="0">
              <a:solidFill>
                <a:srgbClr val="002060"/>
              </a:solidFill>
            </a:endParaRPr>
          </a:p>
        </p:txBody>
      </p:sp>
      <p:sp>
        <p:nvSpPr>
          <p:cNvPr id="59"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5024098"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BİLGİ </a:t>
            </a:r>
            <a:br>
              <a:rPr lang="tr-TR" sz="2800" b="1" dirty="0">
                <a:solidFill>
                  <a:srgbClr val="002060"/>
                </a:solidFill>
              </a:rPr>
            </a:br>
            <a:r>
              <a:rPr lang="tr-TR" sz="2800" b="1" dirty="0">
                <a:solidFill>
                  <a:srgbClr val="002060"/>
                </a:solidFill>
              </a:rPr>
              <a:t>TEKNOLOJİLERİ</a:t>
            </a:r>
            <a:endParaRPr lang="en-GB" sz="2800" b="1" dirty="0">
              <a:solidFill>
                <a:srgbClr val="002060"/>
              </a:solidFill>
            </a:endParaRPr>
          </a:p>
        </p:txBody>
      </p:sp>
      <p:sp>
        <p:nvSpPr>
          <p:cNvPr id="60" name="Rectangle 11">
            <a:extLst>
              <a:ext uri="{FF2B5EF4-FFF2-40B4-BE49-F238E27FC236}">
                <a16:creationId xmlns:a16="http://schemas.microsoft.com/office/drawing/2014/main" id="{37CF917E-C8E3-40C8-A0DA-D60CB577CCF9}"/>
              </a:ext>
            </a:extLst>
          </p:cNvPr>
          <p:cNvSpPr>
            <a:spLocks noChangeArrowheads="1"/>
          </p:cNvSpPr>
          <p:nvPr/>
        </p:nvSpPr>
        <p:spPr bwMode="auto">
          <a:xfrm>
            <a:off x="8113882" y="4149065"/>
            <a:ext cx="4067008" cy="122237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400" b="1" dirty="0">
                <a:solidFill>
                  <a:srgbClr val="D8AE63"/>
                </a:solidFill>
                <a:latin typeface="+mn-lt"/>
              </a:rPr>
              <a:t>FİNANSAL PERFORMANS</a:t>
            </a:r>
            <a:endParaRPr lang="en-GB" altLang="tr-TR" sz="2400" b="1" dirty="0">
              <a:solidFill>
                <a:srgbClr val="D8AE63"/>
              </a:solidFill>
              <a:latin typeface="+mn-lt"/>
            </a:endParaRPr>
          </a:p>
        </p:txBody>
      </p:sp>
      <p:sp>
        <p:nvSpPr>
          <p:cNvPr id="61" name="Rectangle 27">
            <a:extLst>
              <a:ext uri="{FF2B5EF4-FFF2-40B4-BE49-F238E27FC236}">
                <a16:creationId xmlns:a16="http://schemas.microsoft.com/office/drawing/2014/main" id="{30963817-1838-406F-8806-F0A3D1BDC83E}"/>
              </a:ext>
            </a:extLst>
          </p:cNvPr>
          <p:cNvSpPr>
            <a:spLocks noChangeArrowheads="1"/>
          </p:cNvSpPr>
          <p:nvPr/>
        </p:nvSpPr>
        <p:spPr bwMode="auto">
          <a:xfrm>
            <a:off x="12509498" y="4146797"/>
            <a:ext cx="3997828" cy="1225550"/>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tr-TR" altLang="tr-TR" sz="2400" b="1" dirty="0">
                <a:solidFill>
                  <a:srgbClr val="D8AE63"/>
                </a:solidFill>
                <a:latin typeface="+mn-lt"/>
              </a:rPr>
              <a:t>MARKA PERFORMANSI</a:t>
            </a:r>
            <a:endParaRPr lang="en-GB" altLang="tr-TR" sz="2400" b="1" dirty="0">
              <a:solidFill>
                <a:srgbClr val="D8AE63"/>
              </a:solidFill>
              <a:latin typeface="+mn-lt"/>
            </a:endParaRPr>
          </a:p>
        </p:txBody>
      </p:sp>
      <p:sp>
        <p:nvSpPr>
          <p:cNvPr id="62" name="AutoShape 18">
            <a:extLst>
              <a:ext uri="{FF2B5EF4-FFF2-40B4-BE49-F238E27FC236}">
                <a16:creationId xmlns:a16="http://schemas.microsoft.com/office/drawing/2014/main" id="{FD4E66A1-5488-417A-994E-29D71B260FB4}"/>
              </a:ext>
            </a:extLst>
          </p:cNvPr>
          <p:cNvSpPr>
            <a:spLocks noChangeArrowheads="1"/>
          </p:cNvSpPr>
          <p:nvPr/>
        </p:nvSpPr>
        <p:spPr bwMode="auto">
          <a:xfrm flipH="1">
            <a:off x="16833846" y="460596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65" name="Dikdörtgen 64">
            <a:extLst>
              <a:ext uri="{FF2B5EF4-FFF2-40B4-BE49-F238E27FC236}">
                <a16:creationId xmlns:a16="http://schemas.microsoft.com/office/drawing/2014/main" id="{0617843D-4E1A-4F5B-A397-E9961F83E244}"/>
              </a:ext>
            </a:extLst>
          </p:cNvPr>
          <p:cNvSpPr/>
          <p:nvPr/>
        </p:nvSpPr>
        <p:spPr>
          <a:xfrm>
            <a:off x="-179477" y="5517913"/>
            <a:ext cx="6484468" cy="707886"/>
          </a:xfrm>
          <a:prstGeom prst="rect">
            <a:avLst/>
          </a:prstGeom>
        </p:spPr>
        <p:txBody>
          <a:bodyPr wrap="none">
            <a:spAutoFit/>
          </a:bodyPr>
          <a:lstStyle/>
          <a:p>
            <a:pPr lvl="0" eaLnBrk="0" fontAlgn="base" hangingPunct="0">
              <a:spcBef>
                <a:spcPct val="0"/>
              </a:spcBef>
              <a:spcAft>
                <a:spcPct val="0"/>
              </a:spcAft>
              <a:defRPr/>
            </a:pPr>
            <a:r>
              <a:rPr lang="tr-TR" sz="4000" b="1" dirty="0">
                <a:solidFill>
                  <a:srgbClr val="D8AE63"/>
                </a:solidFill>
              </a:rPr>
              <a:t>Firmanın Ana Yetkinlikleri</a:t>
            </a:r>
          </a:p>
        </p:txBody>
      </p:sp>
      <p:sp>
        <p:nvSpPr>
          <p:cNvPr id="66" name="Dikdörtgen 65">
            <a:extLst>
              <a:ext uri="{FF2B5EF4-FFF2-40B4-BE49-F238E27FC236}">
                <a16:creationId xmlns:a16="http://schemas.microsoft.com/office/drawing/2014/main" id="{CD816D92-072D-4693-BD9C-A00729F7846B}"/>
              </a:ext>
            </a:extLst>
          </p:cNvPr>
          <p:cNvSpPr/>
          <p:nvPr/>
        </p:nvSpPr>
        <p:spPr>
          <a:xfrm>
            <a:off x="9151874" y="3202357"/>
            <a:ext cx="6058070" cy="646331"/>
          </a:xfrm>
          <a:prstGeom prst="rect">
            <a:avLst/>
          </a:prstGeom>
        </p:spPr>
        <p:txBody>
          <a:bodyPr wrap="none">
            <a:spAutoFit/>
          </a:bodyPr>
          <a:lstStyle/>
          <a:p>
            <a:pPr lvl="0" defTabSz="1828800" eaLnBrk="0" fontAlgn="base">
              <a:spcBef>
                <a:spcPct val="0"/>
              </a:spcBef>
              <a:spcAft>
                <a:spcPct val="0"/>
              </a:spcAft>
              <a:defRPr/>
            </a:pPr>
            <a:r>
              <a:rPr lang="tr-TR" sz="3600" b="1" dirty="0">
                <a:solidFill>
                  <a:srgbClr val="D8AE63"/>
                </a:solidFill>
              </a:rPr>
              <a:t>ÖN İNCELEME ÇALIŞMASI</a:t>
            </a:r>
          </a:p>
        </p:txBody>
      </p:sp>
      <p:sp>
        <p:nvSpPr>
          <p:cNvPr id="67" name="Dikdörtgen 66">
            <a:extLst>
              <a:ext uri="{FF2B5EF4-FFF2-40B4-BE49-F238E27FC236}">
                <a16:creationId xmlns:a16="http://schemas.microsoft.com/office/drawing/2014/main" id="{A7FD0FBD-CDEB-4643-955E-96C2E4325560}"/>
              </a:ext>
            </a:extLst>
          </p:cNvPr>
          <p:cNvSpPr/>
          <p:nvPr/>
        </p:nvSpPr>
        <p:spPr>
          <a:xfrm>
            <a:off x="-91311" y="8866509"/>
            <a:ext cx="5343129" cy="707886"/>
          </a:xfrm>
          <a:prstGeom prst="rect">
            <a:avLst/>
          </a:prstGeom>
        </p:spPr>
        <p:txBody>
          <a:bodyPr wrap="none">
            <a:spAutoFit/>
          </a:bodyPr>
          <a:lstStyle/>
          <a:p>
            <a:pPr lvl="0" algn="ctr" eaLnBrk="0" fontAlgn="base" hangingPunct="0">
              <a:spcBef>
                <a:spcPct val="0"/>
              </a:spcBef>
              <a:spcAft>
                <a:spcPct val="0"/>
              </a:spcAft>
              <a:defRPr/>
            </a:pPr>
            <a:r>
              <a:rPr lang="tr-TR" sz="4000" b="1" dirty="0">
                <a:solidFill>
                  <a:srgbClr val="D8AE63"/>
                </a:solidFill>
              </a:rPr>
              <a:t>Destek Fonksiyonları</a:t>
            </a:r>
          </a:p>
        </p:txBody>
      </p:sp>
      <p:sp>
        <p:nvSpPr>
          <p:cNvPr id="69" name="Text Box 52">
            <a:extLst>
              <a:ext uri="{FF2B5EF4-FFF2-40B4-BE49-F238E27FC236}">
                <a16:creationId xmlns:a16="http://schemas.microsoft.com/office/drawing/2014/main" id="{3374A51F-280A-48DD-8E64-74C7829FED8B}"/>
              </a:ext>
            </a:extLst>
          </p:cNvPr>
          <p:cNvSpPr txBox="1">
            <a:spLocks noChangeArrowheads="1"/>
          </p:cNvSpPr>
          <p:nvPr/>
        </p:nvSpPr>
        <p:spPr bwMode="auto">
          <a:xfrm>
            <a:off x="9891534" y="11386661"/>
            <a:ext cx="4578712" cy="230832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lvl="0" algn="ctr" eaLnBrk="0" hangingPunct="0">
              <a:spcBef>
                <a:spcPct val="50000"/>
              </a:spcBef>
              <a:defRPr/>
            </a:pPr>
            <a:endParaRPr lang="tr-TR" sz="3000" b="1" dirty="0">
              <a:solidFill>
                <a:srgbClr val="D8AE63"/>
              </a:solidFill>
            </a:endParaRPr>
          </a:p>
          <a:p>
            <a:pPr lvl="0" algn="ctr" eaLnBrk="0" hangingPunct="0">
              <a:spcBef>
                <a:spcPct val="50000"/>
              </a:spcBef>
              <a:defRPr/>
            </a:pPr>
            <a:r>
              <a:rPr lang="tr-TR" sz="3000" b="1" dirty="0">
                <a:solidFill>
                  <a:srgbClr val="D8AE63"/>
                </a:solidFill>
              </a:rPr>
              <a:t>DEĞERLENDİRME SONUCU</a:t>
            </a:r>
          </a:p>
          <a:p>
            <a:pPr defTabSz="1828800" eaLnBrk="0">
              <a:spcBef>
                <a:spcPct val="50000"/>
              </a:spcBef>
              <a:defRPr/>
            </a:pPr>
            <a:endParaRPr lang="tr-TR" sz="3000" dirty="0">
              <a:solidFill>
                <a:srgbClr val="D8AE63"/>
              </a:solidFill>
            </a:endParaRPr>
          </a:p>
        </p:txBody>
      </p:sp>
      <p:sp>
        <p:nvSpPr>
          <p:cNvPr id="70"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9306224"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DİJİTALLEŞME</a:t>
            </a:r>
            <a:endParaRPr lang="en-GB" sz="2800" b="1" dirty="0">
              <a:solidFill>
                <a:srgbClr val="002060"/>
              </a:solidFill>
            </a:endParaRPr>
          </a:p>
        </p:txBody>
      </p:sp>
      <p:sp>
        <p:nvSpPr>
          <p:cNvPr id="71" name="Rectangle 8">
            <a:extLst>
              <a:ext uri="{FF2B5EF4-FFF2-40B4-BE49-F238E27FC236}">
                <a16:creationId xmlns:a16="http://schemas.microsoft.com/office/drawing/2014/main" id="{B9741A4F-5E9A-4347-8A27-EAFA2C00893A}"/>
              </a:ext>
            </a:extLst>
          </p:cNvPr>
          <p:cNvSpPr>
            <a:spLocks noChangeArrowheads="1"/>
          </p:cNvSpPr>
          <p:nvPr/>
        </p:nvSpPr>
        <p:spPr bwMode="auto">
          <a:xfrm>
            <a:off x="2156000" y="6406282"/>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FİNANS</a:t>
            </a:r>
            <a:endParaRPr lang="en-GB" altLang="tr-TR" sz="2800" b="1" dirty="0">
              <a:solidFill>
                <a:srgbClr val="FFFFFF"/>
              </a:solidFill>
              <a:latin typeface="+mn-lt"/>
            </a:endParaRPr>
          </a:p>
        </p:txBody>
      </p:sp>
      <p:grpSp>
        <p:nvGrpSpPr>
          <p:cNvPr id="3" name="Group">
            <a:extLst>
              <a:ext uri="{FF2B5EF4-FFF2-40B4-BE49-F238E27FC236}">
                <a16:creationId xmlns:a16="http://schemas.microsoft.com/office/drawing/2014/main" id="{947F1B9C-4AF8-38E1-F43A-4AA13962FB7D}"/>
              </a:ext>
            </a:extLst>
          </p:cNvPr>
          <p:cNvGrpSpPr/>
          <p:nvPr/>
        </p:nvGrpSpPr>
        <p:grpSpPr>
          <a:xfrm>
            <a:off x="4965454" y="953882"/>
            <a:ext cx="15556672" cy="1394492"/>
            <a:chOff x="-12700" y="-12699"/>
            <a:chExt cx="12192954" cy="1394491"/>
          </a:xfrm>
        </p:grpSpPr>
        <p:grpSp>
          <p:nvGrpSpPr>
            <p:cNvPr id="4" name="Rectangle">
              <a:extLst>
                <a:ext uri="{FF2B5EF4-FFF2-40B4-BE49-F238E27FC236}">
                  <a16:creationId xmlns:a16="http://schemas.microsoft.com/office/drawing/2014/main" id="{0EED995B-D4F7-CDC6-56D8-44C28E32BCC9}"/>
                </a:ext>
              </a:extLst>
            </p:cNvPr>
            <p:cNvGrpSpPr/>
            <p:nvPr/>
          </p:nvGrpSpPr>
          <p:grpSpPr>
            <a:xfrm>
              <a:off x="-12700" y="-12700"/>
              <a:ext cx="12192955" cy="1394492"/>
              <a:chOff x="0" y="0"/>
              <a:chExt cx="12192954" cy="1394491"/>
            </a:xfrm>
          </p:grpSpPr>
          <p:sp>
            <p:nvSpPr>
              <p:cNvPr id="6" name="Rectangle">
                <a:extLst>
                  <a:ext uri="{FF2B5EF4-FFF2-40B4-BE49-F238E27FC236}">
                    <a16:creationId xmlns:a16="http://schemas.microsoft.com/office/drawing/2014/main" id="{4545C42C-CBBE-1AC2-58FD-AB5090F98D0B}"/>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7" name="Rectangle Rectangle" descr="Rectangle Rectangle">
                <a:extLst>
                  <a:ext uri="{FF2B5EF4-FFF2-40B4-BE49-F238E27FC236}">
                    <a16:creationId xmlns:a16="http://schemas.microsoft.com/office/drawing/2014/main" id="{828EF86E-6AC6-A590-A6DD-F1C284F980C2}"/>
                  </a:ext>
                </a:extLst>
              </p:cNvPr>
              <p:cNvPicPr>
                <a:picLocks/>
              </p:cNvPicPr>
              <p:nvPr/>
            </p:nvPicPr>
            <p:blipFill>
              <a:blip r:embed="rId2"/>
              <a:stretch>
                <a:fillRect/>
              </a:stretch>
            </p:blipFill>
            <p:spPr>
              <a:xfrm>
                <a:off x="0" y="-1"/>
                <a:ext cx="12192955" cy="1394493"/>
              </a:xfrm>
              <a:prstGeom prst="rect">
                <a:avLst/>
              </a:prstGeom>
              <a:effectLst/>
            </p:spPr>
          </p:pic>
        </p:grpSp>
        <p:sp>
          <p:nvSpPr>
            <p:cNvPr id="5" name="Line">
              <a:extLst>
                <a:ext uri="{FF2B5EF4-FFF2-40B4-BE49-F238E27FC236}">
                  <a16:creationId xmlns:a16="http://schemas.microsoft.com/office/drawing/2014/main" id="{7E3A1B93-E544-AAB2-9282-BD93014BC1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8" name="Metin kutusu 7">
            <a:extLst>
              <a:ext uri="{FF2B5EF4-FFF2-40B4-BE49-F238E27FC236}">
                <a16:creationId xmlns:a16="http://schemas.microsoft.com/office/drawing/2014/main" id="{806319A5-F79C-6DE8-A130-2B48D5D1F35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379202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871B2FF-7216-4B62-A7E5-C8143FC6252F}"/>
              </a:ext>
            </a:extLst>
          </p:cNvPr>
          <p:cNvPicPr>
            <a:picLocks noChangeAspect="1"/>
          </p:cNvPicPr>
          <p:nvPr/>
        </p:nvPicPr>
        <p:blipFill>
          <a:blip r:embed="rId2"/>
          <a:stretch>
            <a:fillRect/>
          </a:stretch>
        </p:blipFill>
        <p:spPr>
          <a:xfrm>
            <a:off x="8477428" y="3786945"/>
            <a:ext cx="14981664" cy="8774026"/>
          </a:xfrm>
          <a:prstGeom prst="rect">
            <a:avLst/>
          </a:prstGeom>
        </p:spPr>
      </p:pic>
      <p:pic>
        <p:nvPicPr>
          <p:cNvPr id="4" name="Picture 28" descr="https://upload.wikimedia.org/wikipedia/commons/thumb/5/56/Deloitte.svg/250px-Deloitte.svg.png">
            <a:extLst>
              <a:ext uri="{FF2B5EF4-FFF2-40B4-BE49-F238E27FC236}">
                <a16:creationId xmlns:a16="http://schemas.microsoft.com/office/drawing/2014/main" id="{88B696E0-5D85-432C-8E1F-81612FF0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27" y="4058230"/>
            <a:ext cx="1663700" cy="365126"/>
          </a:xfrm>
          <a:prstGeom prst="rect">
            <a:avLst/>
          </a:prstGeom>
          <a:solidFill>
            <a:schemeClr val="bg1"/>
          </a:solidFill>
          <a:ln>
            <a:noFill/>
          </a:ln>
        </p:spPr>
      </p:pic>
      <p:pic>
        <p:nvPicPr>
          <p:cNvPr id="5" name="Picture 30" descr="http://endeavor.org.tr/wp-content/uploads/2015/01/PwC-Logo.png">
            <a:extLst>
              <a:ext uri="{FF2B5EF4-FFF2-40B4-BE49-F238E27FC236}">
                <a16:creationId xmlns:a16="http://schemas.microsoft.com/office/drawing/2014/main" id="{9F3D7BD0-4D17-4357-825F-3800F8EAD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989" y="4852245"/>
            <a:ext cx="1624504" cy="1374578"/>
          </a:xfrm>
          <a:prstGeom prst="rect">
            <a:avLst/>
          </a:prstGeom>
          <a:solidFill>
            <a:schemeClr val="bg1"/>
          </a:solidFill>
          <a:ln>
            <a:noFill/>
          </a:ln>
        </p:spPr>
      </p:pic>
      <p:pic>
        <p:nvPicPr>
          <p:cNvPr id="6" name="Picture 50" descr="http://www.vault.com/media/9532211/EY-Logo_9_14_15.gif">
            <a:extLst>
              <a:ext uri="{FF2B5EF4-FFF2-40B4-BE49-F238E27FC236}">
                <a16:creationId xmlns:a16="http://schemas.microsoft.com/office/drawing/2014/main" id="{B1E475EC-BC97-476F-BE4C-D96FFDB4F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7571" y="7102969"/>
            <a:ext cx="1079682" cy="1107870"/>
          </a:xfrm>
          <a:prstGeom prst="rect">
            <a:avLst/>
          </a:prstGeom>
          <a:solidFill>
            <a:schemeClr val="bg1"/>
          </a:solidFill>
          <a:ln>
            <a:noFill/>
          </a:ln>
        </p:spPr>
      </p:pic>
      <p:pic>
        <p:nvPicPr>
          <p:cNvPr id="7" name="Picture 48" descr="http://kpmgsocialmedia.com/static/flatpages/site/images/kpmg-logo2.png">
            <a:extLst>
              <a:ext uri="{FF2B5EF4-FFF2-40B4-BE49-F238E27FC236}">
                <a16:creationId xmlns:a16="http://schemas.microsoft.com/office/drawing/2014/main" id="{0DDD4DC4-A6C9-4786-BDEC-5DB2020AF0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0662" y="9418373"/>
            <a:ext cx="1513500" cy="61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7D2E548C-A99E-4888-BC92-CDEDB913AA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603" b="6490"/>
          <a:stretch/>
        </p:blipFill>
        <p:spPr bwMode="auto">
          <a:xfrm>
            <a:off x="196591" y="11461238"/>
            <a:ext cx="3701642" cy="627056"/>
          </a:xfrm>
          <a:prstGeom prst="rect">
            <a:avLst/>
          </a:prstGeom>
          <a:solidFill>
            <a:schemeClr val="bg1"/>
          </a:solidFill>
        </p:spPr>
      </p:pic>
      <p:graphicFrame>
        <p:nvGraphicFramePr>
          <p:cNvPr id="19" name="Tablo 18"/>
          <p:cNvGraphicFramePr>
            <a:graphicFrameLocks noGrp="1"/>
          </p:cNvGraphicFramePr>
          <p:nvPr/>
        </p:nvGraphicFramePr>
        <p:xfrm>
          <a:off x="3898233" y="3801460"/>
          <a:ext cx="4019758" cy="8961120"/>
        </p:xfrm>
        <a:graphic>
          <a:graphicData uri="http://schemas.openxmlformats.org/drawingml/2006/table">
            <a:tbl>
              <a:tblPr/>
              <a:tblGrid>
                <a:gridCol w="4019758">
                  <a:extLst>
                    <a:ext uri="{9D8B030D-6E8A-4147-A177-3AD203B41FA5}">
                      <a16:colId xmlns:a16="http://schemas.microsoft.com/office/drawing/2014/main" val="1872248022"/>
                    </a:ext>
                  </a:extLst>
                </a:gridCol>
              </a:tblGrid>
              <a:tr h="1280160">
                <a:tc>
                  <a:txBody>
                    <a:bodyPr/>
                    <a:lstStyle/>
                    <a:p>
                      <a:r>
                        <a:rPr lang="tr-TR" sz="2400" b="0" dirty="0">
                          <a:solidFill>
                            <a:srgbClr val="002060"/>
                          </a:solidFill>
                        </a:rPr>
                        <a:t>DELOITTE DANIŞMANLIK A.Ş.</a:t>
                      </a:r>
                    </a:p>
                    <a:p>
                      <a:endParaRPr lang="tr-TR" sz="2400" b="0" dirty="0">
                        <a:solidFill>
                          <a:schemeClr val="tx1"/>
                        </a:solidFill>
                      </a:endParaRPr>
                    </a:p>
                  </a:txBody>
                  <a:tcPr marL="182880" marR="182880" marT="91440" marB="91440">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66743470"/>
                  </a:ext>
                </a:extLst>
              </a:tr>
              <a:tr h="1645920">
                <a:tc>
                  <a:txBody>
                    <a:bodyPr/>
                    <a:lstStyle/>
                    <a:p>
                      <a:r>
                        <a:rPr lang="tr-TR" sz="2400" b="0" dirty="0">
                          <a:solidFill>
                            <a:schemeClr val="bg1"/>
                          </a:solidFill>
                        </a:rPr>
                        <a:t>PRICEWATERHOUSECOOPERS DANIŞMANLIK HİZMETLERİ LTD. ŞTİ. 	</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55610"/>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400" b="0" u="none" strike="noStrike" kern="1200" baseline="0" dirty="0">
                        <a:solidFill>
                          <a:srgbClr val="00206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rgbClr val="002060"/>
                          </a:solidFill>
                          <a:latin typeface="+mn-lt"/>
                        </a:rPr>
                        <a:t>ERNST YOUNG KURUMSAL FİNANSMAN DANIŞMANLIK A.Ş.</a:t>
                      </a:r>
                      <a:endParaRPr lang="tr-TR" sz="2400" b="0" i="0" u="none" strike="noStrike" kern="1200" baseline="0" dirty="0">
                        <a:solidFill>
                          <a:srgbClr val="002060"/>
                        </a:solidFill>
                        <a:latin typeface="+mn-lt"/>
                        <a:ea typeface="+mn-ea"/>
                        <a:cs typeface="+mn-cs"/>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55350048"/>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chemeClr val="bg1"/>
                          </a:solidFill>
                          <a:latin typeface="+mn-lt"/>
                        </a:rPr>
                        <a:t>KPMG  BAĞIMSIZ DENETİM ve SERBEST MUHASEBECİ MALİ MÜŞAVİRLİK A.Ş. </a:t>
                      </a:r>
                      <a:endParaRPr lang="tr-TR" sz="2400" b="0" i="0" u="none" strike="noStrike" kern="1200" baseline="0" dirty="0">
                        <a:solidFill>
                          <a:schemeClr val="bg1"/>
                        </a:solidFill>
                        <a:latin typeface="+mn-lt"/>
                        <a:ea typeface="+mn-ea"/>
                        <a:cs typeface="+mn-cs"/>
                      </a:endParaRP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548171"/>
                  </a:ext>
                </a:extLst>
              </a:tr>
              <a:tr h="2011680">
                <a:tc>
                  <a:txBody>
                    <a:bodyPr/>
                    <a:lstStyle/>
                    <a:p>
                      <a:r>
                        <a:rPr lang="tr-TR" sz="2400" b="0" i="0" u="none" strike="noStrike" kern="1200" baseline="0" dirty="0">
                          <a:solidFill>
                            <a:srgbClr val="002060"/>
                          </a:solidFill>
                          <a:latin typeface="+mn-lt"/>
                          <a:ea typeface="+mn-ea"/>
                          <a:cs typeface="+mn-cs"/>
                        </a:rPr>
                        <a:t>GRANT THORNTON TÜRKİYE</a:t>
                      </a:r>
                    </a:p>
                    <a:p>
                      <a:r>
                        <a:rPr lang="tr-TR" sz="2400" b="0" i="0" u="none" strike="noStrike" kern="1200" baseline="0" dirty="0">
                          <a:solidFill>
                            <a:srgbClr val="002060"/>
                          </a:solidFill>
                          <a:latin typeface="+mn-lt"/>
                          <a:ea typeface="+mn-ea"/>
                          <a:cs typeface="+mn-cs"/>
                        </a:rPr>
                        <a:t>EREN BAĞIMSIZ DENETİM VE YMM A.Ş.</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2"/>
                    </a:solidFill>
                  </a:tcPr>
                </a:tc>
                <a:extLst>
                  <a:ext uri="{0D108BD9-81ED-4DB2-BD59-A6C34878D82A}">
                    <a16:rowId xmlns:a16="http://schemas.microsoft.com/office/drawing/2014/main" val="3468255364"/>
                  </a:ext>
                </a:extLst>
              </a:tr>
            </a:tbl>
          </a:graphicData>
        </a:graphic>
      </p:graphicFrame>
      <p:grpSp>
        <p:nvGrpSpPr>
          <p:cNvPr id="28" name="Group">
            <a:extLst>
              <a:ext uri="{FF2B5EF4-FFF2-40B4-BE49-F238E27FC236}">
                <a16:creationId xmlns:a16="http://schemas.microsoft.com/office/drawing/2014/main" id="{C0730755-3DEC-EBD4-892E-5258E4397311}"/>
              </a:ext>
            </a:extLst>
          </p:cNvPr>
          <p:cNvGrpSpPr/>
          <p:nvPr/>
        </p:nvGrpSpPr>
        <p:grpSpPr>
          <a:xfrm>
            <a:off x="4965454" y="953882"/>
            <a:ext cx="15556672" cy="1394492"/>
            <a:chOff x="-12700" y="-12699"/>
            <a:chExt cx="12192954" cy="1394491"/>
          </a:xfrm>
        </p:grpSpPr>
        <p:grpSp>
          <p:nvGrpSpPr>
            <p:cNvPr id="29" name="Rectangle">
              <a:extLst>
                <a:ext uri="{FF2B5EF4-FFF2-40B4-BE49-F238E27FC236}">
                  <a16:creationId xmlns:a16="http://schemas.microsoft.com/office/drawing/2014/main" id="{D8147145-E590-1D2E-106C-A8F600E506D8}"/>
                </a:ext>
              </a:extLst>
            </p:cNvPr>
            <p:cNvGrpSpPr/>
            <p:nvPr/>
          </p:nvGrpSpPr>
          <p:grpSpPr>
            <a:xfrm>
              <a:off x="-12700" y="-12700"/>
              <a:ext cx="12192955" cy="1394492"/>
              <a:chOff x="0" y="0"/>
              <a:chExt cx="12192954" cy="1394491"/>
            </a:xfrm>
          </p:grpSpPr>
          <p:sp>
            <p:nvSpPr>
              <p:cNvPr id="31" name="Rectangle">
                <a:extLst>
                  <a:ext uri="{FF2B5EF4-FFF2-40B4-BE49-F238E27FC236}">
                    <a16:creationId xmlns:a16="http://schemas.microsoft.com/office/drawing/2014/main" id="{E606EFF5-32FA-3B54-B176-0B1B3C5326F1}"/>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32" name="Rectangle Rectangle" descr="Rectangle Rectangle">
                <a:extLst>
                  <a:ext uri="{FF2B5EF4-FFF2-40B4-BE49-F238E27FC236}">
                    <a16:creationId xmlns:a16="http://schemas.microsoft.com/office/drawing/2014/main" id="{AD313EE1-38D7-6A2A-87C9-25D524A72651}"/>
                  </a:ext>
                </a:extLst>
              </p:cNvPr>
              <p:cNvPicPr>
                <a:picLocks/>
              </p:cNvPicPr>
              <p:nvPr/>
            </p:nvPicPr>
            <p:blipFill>
              <a:blip r:embed="rId8"/>
              <a:stretch>
                <a:fillRect/>
              </a:stretch>
            </p:blipFill>
            <p:spPr>
              <a:xfrm>
                <a:off x="0" y="-1"/>
                <a:ext cx="12192955" cy="1394493"/>
              </a:xfrm>
              <a:prstGeom prst="rect">
                <a:avLst/>
              </a:prstGeom>
              <a:effectLst/>
            </p:spPr>
          </p:pic>
        </p:grpSp>
        <p:sp>
          <p:nvSpPr>
            <p:cNvPr id="30" name="Line">
              <a:extLst>
                <a:ext uri="{FF2B5EF4-FFF2-40B4-BE49-F238E27FC236}">
                  <a16:creationId xmlns:a16="http://schemas.microsoft.com/office/drawing/2014/main" id="{44B0B276-5165-53A5-B537-994DFC77E32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33" name="Metin kutusu 32">
            <a:extLst>
              <a:ext uri="{FF2B5EF4-FFF2-40B4-BE49-F238E27FC236}">
                <a16:creationId xmlns:a16="http://schemas.microsoft.com/office/drawing/2014/main" id="{9889572E-5F92-0F56-165B-A67238F3F103}"/>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203662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92A11F7B-7292-4DE7-A524-B2779040AA2B}"/>
              </a:ext>
            </a:extLst>
          </p:cNvPr>
          <p:cNvPicPr>
            <a:picLocks noChangeAspect="1"/>
          </p:cNvPicPr>
          <p:nvPr/>
        </p:nvPicPr>
        <p:blipFill>
          <a:blip r:embed="rId3"/>
          <a:stretch>
            <a:fillRect/>
          </a:stretch>
        </p:blipFill>
        <p:spPr>
          <a:xfrm>
            <a:off x="0" y="2427070"/>
            <a:ext cx="24384000" cy="11288929"/>
          </a:xfrm>
          <a:prstGeom prst="rect">
            <a:avLst/>
          </a:prstGeom>
        </p:spPr>
      </p:pic>
      <p:sp>
        <p:nvSpPr>
          <p:cNvPr id="15" name="Oval 14">
            <a:extLst>
              <a:ext uri="{FF2B5EF4-FFF2-40B4-BE49-F238E27FC236}">
                <a16:creationId xmlns:a16="http://schemas.microsoft.com/office/drawing/2014/main" id="{77A17730-EF2E-4BC5-BF68-A3BAE643D555}"/>
              </a:ext>
            </a:extLst>
          </p:cNvPr>
          <p:cNvSpPr/>
          <p:nvPr/>
        </p:nvSpPr>
        <p:spPr>
          <a:xfrm>
            <a:off x="17463648" y="9410628"/>
            <a:ext cx="2686050" cy="1662141"/>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dirty="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1544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dirty="0">
                  <a:ln>
                    <a:noFill/>
                  </a:ln>
                  <a:solidFill>
                    <a:srgbClr val="FFFFFF"/>
                  </a:solidFill>
                  <a:effectLst/>
                  <a:uLnTx/>
                  <a:uFillTx/>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sz="2200" b="0" i="0" u="none" strike="noStrike" kern="0" cap="none" spc="0" normalizeH="0" baseline="0" noProof="0" dirty="0">
                <a:ln>
                  <a:noFill/>
                </a:ln>
                <a:solidFill>
                  <a:srgbClr val="5E5E5E"/>
                </a:solidFill>
                <a:effectLst/>
                <a:uLnTx/>
                <a:uFillTx/>
                <a:latin typeface="Helvetica Neue"/>
                <a:sym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marL="0" marR="0" lvl="1" indent="457200" algn="ctr" defTabSz="2438338" rtl="0" eaLnBrk="1" fontAlgn="auto" latinLnBrk="0" hangingPunct="0">
              <a:lnSpc>
                <a:spcPct val="100000"/>
              </a:lnSpc>
              <a:spcBef>
                <a:spcPts val="0"/>
              </a:spcBef>
              <a:spcAft>
                <a:spcPts val="0"/>
              </a:spcAft>
              <a:buClrTx/>
              <a:buSzTx/>
              <a:buFontTx/>
              <a:buNone/>
              <a:tabLst/>
              <a:defRPr/>
            </a:pPr>
            <a:r>
              <a:rPr kumimoji="0" lang="tr-TR" altLang="tr-TR" sz="6000" b="1" i="0" u="none" strike="noStrike" kern="0" cap="none" spc="0" normalizeH="0" baseline="0" noProof="0" dirty="0">
                <a:ln>
                  <a:noFill/>
                </a:ln>
                <a:solidFill>
                  <a:srgbClr val="D8AD65"/>
                </a:solidFill>
                <a:effectLst/>
                <a:uLnTx/>
                <a:uFillTx/>
                <a:latin typeface="Calibri" panose="020F0502020204030204" pitchFamily="34" charset="0"/>
                <a:cs typeface="Calibri" panose="020F0502020204030204" pitchFamily="34" charset="0"/>
                <a:sym typeface="Helvetica Neue"/>
              </a:rPr>
              <a:t>DESTEKLERE NEREDEN ULAŞABİLİRİM?</a:t>
            </a:r>
          </a:p>
        </p:txBody>
      </p:sp>
      <p:pic>
        <p:nvPicPr>
          <p:cNvPr id="3" name="Resim 2">
            <a:extLst>
              <a:ext uri="{FF2B5EF4-FFF2-40B4-BE49-F238E27FC236}">
                <a16:creationId xmlns:a16="http://schemas.microsoft.com/office/drawing/2014/main" id="{AFE4EC40-A6FD-44ED-8781-9F8034B50A7D}"/>
              </a:ext>
            </a:extLst>
          </p:cNvPr>
          <p:cNvPicPr>
            <a:picLocks noChangeAspect="1"/>
          </p:cNvPicPr>
          <p:nvPr/>
        </p:nvPicPr>
        <p:blipFill>
          <a:blip r:embed="rId3"/>
          <a:stretch>
            <a:fillRect/>
          </a:stretch>
        </p:blipFill>
        <p:spPr>
          <a:xfrm>
            <a:off x="0" y="2427070"/>
            <a:ext cx="24384000" cy="11288930"/>
          </a:xfrm>
          <a:prstGeom prst="rect">
            <a:avLst/>
          </a:prstGeom>
        </p:spPr>
      </p:pic>
      <p:sp>
        <p:nvSpPr>
          <p:cNvPr id="14" name="Oval 13">
            <a:extLst>
              <a:ext uri="{FF2B5EF4-FFF2-40B4-BE49-F238E27FC236}">
                <a16:creationId xmlns:a16="http://schemas.microsoft.com/office/drawing/2014/main" id="{CFC801F0-EAAC-402F-9084-45D4367EE94B}"/>
              </a:ext>
            </a:extLst>
          </p:cNvPr>
          <p:cNvSpPr/>
          <p:nvPr/>
        </p:nvSpPr>
        <p:spPr>
          <a:xfrm>
            <a:off x="3998748" y="5539631"/>
            <a:ext cx="4535652" cy="3356719"/>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tr-TR" sz="3000" b="0" i="0" u="none" strike="noStrike" kern="0" cap="none" spc="0" normalizeH="0" baseline="0" noProof="0" dirty="0">
              <a:ln>
                <a:noFill/>
              </a:ln>
              <a:solidFill>
                <a:srgbClr val="FF0000"/>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2679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77525D06-FE6B-424E-8150-EEC194C45DED}"/>
              </a:ext>
            </a:extLst>
          </p:cNvPr>
          <p:cNvSpPr/>
          <p:nvPr/>
        </p:nvSpPr>
        <p:spPr>
          <a:xfrm>
            <a:off x="7829550" y="8509967"/>
            <a:ext cx="50863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dirty="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8427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E64DC594-C9D9-4259-BFAD-01CB93D2DA8D}"/>
              </a:ext>
            </a:extLst>
          </p:cNvPr>
          <p:cNvSpPr/>
          <p:nvPr/>
        </p:nvSpPr>
        <p:spPr>
          <a:xfrm>
            <a:off x="8172450" y="9131784"/>
            <a:ext cx="60769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dirty="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925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E64DC594-C9D9-4259-BFAD-01CB93D2DA8D}"/>
              </a:ext>
            </a:extLst>
          </p:cNvPr>
          <p:cNvSpPr/>
          <p:nvPr/>
        </p:nvSpPr>
        <p:spPr>
          <a:xfrm>
            <a:off x="8172450" y="9753601"/>
            <a:ext cx="60769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dirty="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5084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2024 HEDEF ÜLKELERİ</a:t>
            </a:r>
          </a:p>
        </p:txBody>
      </p:sp>
      <p:graphicFrame>
        <p:nvGraphicFramePr>
          <p:cNvPr id="3" name="Tablo 4">
            <a:extLst>
              <a:ext uri="{FF2B5EF4-FFF2-40B4-BE49-F238E27FC236}">
                <a16:creationId xmlns:a16="http://schemas.microsoft.com/office/drawing/2014/main" id="{8D4E9289-917F-486F-A154-398BAC188234}"/>
              </a:ext>
            </a:extLst>
          </p:cNvPr>
          <p:cNvGraphicFramePr>
            <a:graphicFrameLocks noGrp="1"/>
          </p:cNvGraphicFramePr>
          <p:nvPr>
            <p:extLst>
              <p:ext uri="{D42A27DB-BD31-4B8C-83A1-F6EECF244321}">
                <p14:modId xmlns:p14="http://schemas.microsoft.com/office/powerpoint/2010/main" val="4173030094"/>
              </p:ext>
            </p:extLst>
          </p:nvPr>
        </p:nvGraphicFramePr>
        <p:xfrm>
          <a:off x="4981658" y="2810932"/>
          <a:ext cx="15524268" cy="10124016"/>
        </p:xfrm>
        <a:graphic>
          <a:graphicData uri="http://schemas.openxmlformats.org/drawingml/2006/table">
            <a:tbl>
              <a:tblPr firstRow="1" bandRow="1">
                <a:tableStyleId>{5940675A-B579-460E-94D1-54222C63F5DA}</a:tableStyleId>
              </a:tblPr>
              <a:tblGrid>
                <a:gridCol w="3881067">
                  <a:extLst>
                    <a:ext uri="{9D8B030D-6E8A-4147-A177-3AD203B41FA5}">
                      <a16:colId xmlns:a16="http://schemas.microsoft.com/office/drawing/2014/main" val="731927538"/>
                    </a:ext>
                  </a:extLst>
                </a:gridCol>
                <a:gridCol w="3881067">
                  <a:extLst>
                    <a:ext uri="{9D8B030D-6E8A-4147-A177-3AD203B41FA5}">
                      <a16:colId xmlns:a16="http://schemas.microsoft.com/office/drawing/2014/main" val="1163335128"/>
                    </a:ext>
                  </a:extLst>
                </a:gridCol>
                <a:gridCol w="3881067">
                  <a:extLst>
                    <a:ext uri="{9D8B030D-6E8A-4147-A177-3AD203B41FA5}">
                      <a16:colId xmlns:a16="http://schemas.microsoft.com/office/drawing/2014/main" val="3947962130"/>
                    </a:ext>
                  </a:extLst>
                </a:gridCol>
                <a:gridCol w="3881067">
                  <a:extLst>
                    <a:ext uri="{9D8B030D-6E8A-4147-A177-3AD203B41FA5}">
                      <a16:colId xmlns:a16="http://schemas.microsoft.com/office/drawing/2014/main" val="759029427"/>
                    </a:ext>
                  </a:extLst>
                </a:gridCol>
              </a:tblGrid>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ABD</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Ekvador</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Kamboçya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Peru</a:t>
                      </a:r>
                    </a:p>
                  </a:txBody>
                  <a:tcPr marL="3467" marR="3467" marT="3467" marB="0" anchor="ctr"/>
                </a:tc>
                <a:extLst>
                  <a:ext uri="{0D108BD9-81ED-4DB2-BD59-A6C34878D82A}">
                    <a16:rowId xmlns:a16="http://schemas.microsoft.com/office/drawing/2014/main" val="706105599"/>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Almanya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Endonezya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Kanada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Portekiz</a:t>
                      </a:r>
                    </a:p>
                  </a:txBody>
                  <a:tcPr marL="3467" marR="3467" marT="3467" marB="0" anchor="ctr"/>
                </a:tc>
                <a:extLst>
                  <a:ext uri="{0D108BD9-81ED-4DB2-BD59-A6C34878D82A}">
                    <a16:rowId xmlns:a16="http://schemas.microsoft.com/office/drawing/2014/main" val="3736794055"/>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Angola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Etiyopya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Katar</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Romanya</a:t>
                      </a:r>
                    </a:p>
                  </a:txBody>
                  <a:tcPr marL="3467" marR="3467" marT="3467" marB="0" anchor="ctr"/>
                </a:tc>
                <a:extLst>
                  <a:ext uri="{0D108BD9-81ED-4DB2-BD59-A6C34878D82A}">
                    <a16:rowId xmlns:a16="http://schemas.microsoft.com/office/drawing/2014/main" val="170440208"/>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Avustralya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Fas</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Kenya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Rusya</a:t>
                      </a:r>
                    </a:p>
                  </a:txBody>
                  <a:tcPr marL="3467" marR="3467" marT="3467" marB="0" anchor="ctr"/>
                </a:tc>
                <a:extLst>
                  <a:ext uri="{0D108BD9-81ED-4DB2-BD59-A6C34878D82A}">
                    <a16:rowId xmlns:a16="http://schemas.microsoft.com/office/drawing/2014/main" val="2515944669"/>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Azerbaycan</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Fildişi Sahili</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Kolombiya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Senegal</a:t>
                      </a:r>
                    </a:p>
                  </a:txBody>
                  <a:tcPr marL="3467" marR="3467" marT="3467" marB="0" anchor="ctr"/>
                </a:tc>
                <a:extLst>
                  <a:ext uri="{0D108BD9-81ED-4DB2-BD59-A6C34878D82A}">
                    <a16:rowId xmlns:a16="http://schemas.microsoft.com/office/drawing/2014/main" val="3481817496"/>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BAE</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Filipinler</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Kuveyt</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Suudi Arabistan</a:t>
                      </a:r>
                    </a:p>
                  </a:txBody>
                  <a:tcPr marL="3467" marR="3467" marT="3467" marB="0" anchor="ctr"/>
                </a:tc>
                <a:extLst>
                  <a:ext uri="{0D108BD9-81ED-4DB2-BD59-A6C34878D82A}">
                    <a16:rowId xmlns:a16="http://schemas.microsoft.com/office/drawing/2014/main" val="2047192039"/>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Bahreyn</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Fransa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Libya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Şili</a:t>
                      </a:r>
                    </a:p>
                  </a:txBody>
                  <a:tcPr marL="3467" marR="3467" marT="3467" marB="0" anchor="ctr"/>
                </a:tc>
                <a:extLst>
                  <a:ext uri="{0D108BD9-81ED-4DB2-BD59-A6C34878D82A}">
                    <a16:rowId xmlns:a16="http://schemas.microsoft.com/office/drawing/2014/main" val="3585291865"/>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Bangladeş</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Gana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Malezya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Tanzanya</a:t>
                      </a:r>
                    </a:p>
                  </a:txBody>
                  <a:tcPr marL="3467" marR="3467" marT="3467" marB="0" anchor="ctr"/>
                </a:tc>
                <a:extLst>
                  <a:ext uri="{0D108BD9-81ED-4DB2-BD59-A6C34878D82A}">
                    <a16:rowId xmlns:a16="http://schemas.microsoft.com/office/drawing/2014/main" val="1614144760"/>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Birleşik Krallık</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Güney Afrika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Meksika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Tayland</a:t>
                      </a:r>
                    </a:p>
                  </a:txBody>
                  <a:tcPr marL="3467" marR="3467" marT="3467" marB="0" anchor="ctr"/>
                </a:tc>
                <a:extLst>
                  <a:ext uri="{0D108BD9-81ED-4DB2-BD59-A6C34878D82A}">
                    <a16:rowId xmlns:a16="http://schemas.microsoft.com/office/drawing/2014/main" val="2518317971"/>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Bosna Hersek</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Güney Kore</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Mısır</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Tunus</a:t>
                      </a:r>
                    </a:p>
                  </a:txBody>
                  <a:tcPr marL="3467" marR="3467" marT="3467" marB="0" anchor="ctr"/>
                </a:tc>
                <a:extLst>
                  <a:ext uri="{0D108BD9-81ED-4DB2-BD59-A6C34878D82A}">
                    <a16:rowId xmlns:a16="http://schemas.microsoft.com/office/drawing/2014/main" val="1991318560"/>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Brezilya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Hindistan</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Nijerya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Umman</a:t>
                      </a:r>
                    </a:p>
                  </a:txBody>
                  <a:tcPr marL="3467" marR="3467" marT="3467" marB="0" anchor="ctr"/>
                </a:tc>
                <a:extLst>
                  <a:ext uri="{0D108BD9-81ED-4DB2-BD59-A6C34878D82A}">
                    <a16:rowId xmlns:a16="http://schemas.microsoft.com/office/drawing/2014/main" val="1836718066"/>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Cezayir</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İtalya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Özbekistan</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Ürdün</a:t>
                      </a:r>
                    </a:p>
                  </a:txBody>
                  <a:tcPr marL="3467" marR="3467" marT="3467" marB="0" anchor="ctr"/>
                </a:tc>
                <a:extLst>
                  <a:ext uri="{0D108BD9-81ED-4DB2-BD59-A6C34878D82A}">
                    <a16:rowId xmlns:a16="http://schemas.microsoft.com/office/drawing/2014/main" val="3030357676"/>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Çekya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İspanya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Pakistan</a:t>
                      </a:r>
                    </a:p>
                  </a:txBody>
                  <a:tcPr marL="3467" marR="3467" marT="3467" marB="0" anchor="ctr"/>
                </a:tc>
                <a:tc>
                  <a:txBody>
                    <a:bodyPr/>
                    <a:lstStyle/>
                    <a:p>
                      <a:r>
                        <a:rPr kumimoji="0" lang="tr-TR" sz="3800" b="1" i="0" u="none" strike="noStrike" kern="0" cap="none" spc="0" normalizeH="0" baseline="0" noProof="0" dirty="0">
                          <a:ln>
                            <a:noFill/>
                          </a:ln>
                          <a:solidFill>
                            <a:srgbClr val="D8AD65"/>
                          </a:solidFill>
                          <a:effectLst/>
                          <a:uLnTx/>
                          <a:uFillTx/>
                          <a:latin typeface="Calibri" panose="020F0502020204030204" pitchFamily="34" charset="0"/>
                          <a:ea typeface="+mn-ea"/>
                          <a:cs typeface="Calibri" panose="020F0502020204030204" pitchFamily="34" charset="0"/>
                          <a:sym typeface="Helvetica Neue"/>
                        </a:rPr>
                        <a:t>Venezuela</a:t>
                      </a:r>
                      <a:endParaRPr lang="tr-TR" dirty="0"/>
                    </a:p>
                  </a:txBody>
                  <a:tcPr/>
                </a:tc>
                <a:extLst>
                  <a:ext uri="{0D108BD9-81ED-4DB2-BD59-A6C34878D82A}">
                    <a16:rowId xmlns:a16="http://schemas.microsoft.com/office/drawing/2014/main" val="495190199"/>
                  </a:ext>
                </a:extLst>
              </a:tr>
              <a:tr h="723144">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Çin</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Japonya</a:t>
                      </a:r>
                    </a:p>
                  </a:txBody>
                  <a:tcPr marL="3467" marR="3467" marT="3467" marB="0" anchor="ctr"/>
                </a:tc>
                <a:tc>
                  <a:txBody>
                    <a:bodyPr/>
                    <a:lstStyle/>
                    <a:p>
                      <a:pPr algn="ctr" fontAlgn="ctr"/>
                      <a:r>
                        <a:rPr kumimoji="0" lang="tr-TR" sz="3800" b="1" i="0" u="none" strike="noStrike" cap="none" spc="0" normalizeH="0" baseline="0" dirty="0">
                          <a:ln>
                            <a:noFill/>
                          </a:ln>
                          <a:solidFill>
                            <a:srgbClr val="D8AD65"/>
                          </a:solidFill>
                          <a:effectLst/>
                          <a:uFillTx/>
                          <a:latin typeface="Calibri" panose="020F0502020204030204" pitchFamily="34" charset="0"/>
                          <a:ea typeface="+mn-ea"/>
                          <a:cs typeface="Calibri" panose="020F0502020204030204" pitchFamily="34" charset="0"/>
                          <a:sym typeface="Helvetica Neue"/>
                        </a:rPr>
                        <a:t>Paraguay</a:t>
                      </a:r>
                    </a:p>
                  </a:txBody>
                  <a:tcPr marL="3467" marR="3467" marT="3467" marB="0" anchor="ctr"/>
                </a:tc>
                <a:tc>
                  <a:txBody>
                    <a:bodyPr/>
                    <a:lstStyle/>
                    <a:p>
                      <a:r>
                        <a:rPr kumimoji="0" lang="tr-TR" sz="3800" b="1" i="0" u="none" strike="noStrike" kern="0" cap="none" spc="0" normalizeH="0" baseline="0" noProof="0" dirty="0">
                          <a:ln>
                            <a:noFill/>
                          </a:ln>
                          <a:solidFill>
                            <a:srgbClr val="D8AD65"/>
                          </a:solidFill>
                          <a:effectLst/>
                          <a:uLnTx/>
                          <a:uFillTx/>
                          <a:latin typeface="Calibri" panose="020F0502020204030204" pitchFamily="34" charset="0"/>
                          <a:ea typeface="+mn-ea"/>
                          <a:cs typeface="Calibri" panose="020F0502020204030204" pitchFamily="34" charset="0"/>
                          <a:sym typeface="Helvetica Neue"/>
                        </a:rPr>
                        <a:t>Vietnam</a:t>
                      </a:r>
                      <a:endParaRPr lang="tr-TR" dirty="0"/>
                    </a:p>
                  </a:txBody>
                  <a:tcPr/>
                </a:tc>
                <a:extLst>
                  <a:ext uri="{0D108BD9-81ED-4DB2-BD59-A6C34878D82A}">
                    <a16:rowId xmlns:a16="http://schemas.microsoft.com/office/drawing/2014/main" val="1039740989"/>
                  </a:ext>
                </a:extLst>
              </a:tr>
            </a:tbl>
          </a:graphicData>
        </a:graphic>
      </p:graphicFrame>
    </p:spTree>
    <p:extLst>
      <p:ext uri="{BB962C8B-B14F-4D97-AF65-F5344CB8AC3E}">
        <p14:creationId xmlns:p14="http://schemas.microsoft.com/office/powerpoint/2010/main" val="105918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sz="5400" dirty="0"/>
              <a:t>BİRİM KİRA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7678184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HEDEF SEKTÖRLER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4965454" y="4347051"/>
            <a:ext cx="15540470" cy="6164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GIDA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KİMYA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MAKİNE</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OTOMOTİV</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ELEKTRİK - ELEKTRONİK</a:t>
            </a:r>
          </a:p>
        </p:txBody>
      </p:sp>
    </p:spTree>
    <p:extLst>
      <p:ext uri="{BB962C8B-B14F-4D97-AF65-F5344CB8AC3E}">
        <p14:creationId xmlns:p14="http://schemas.microsoft.com/office/powerpoint/2010/main" val="83285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FAYDALI BAĞLANTILAR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4965454" y="1838677"/>
            <a:ext cx="15540470" cy="111816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endParaRPr lang="tr-TR" sz="54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endParaRPr lang="tr-TR" sz="48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r>
              <a:rPr lang="tr-TR" sz="4800" b="1" dirty="0">
                <a:solidFill>
                  <a:srgbClr val="D8AD65"/>
                </a:solidFill>
                <a:effectLst>
                  <a:outerShdw blurRad="38100" dist="38100" dir="2700000" algn="tl">
                    <a:srgbClr val="000000">
                      <a:alpha val="43137"/>
                    </a:srgbClr>
                  </a:outerShdw>
                </a:effectLst>
                <a:latin typeface="Myriad Pro Cond"/>
              </a:rPr>
              <a:t>https://kolaydestek.gov.tr/</a:t>
            </a:r>
            <a:endParaRPr lang="tr-TR" sz="48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endParaRPr lang="tr-TR" sz="48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r>
              <a:rPr lang="tr-TR" sz="4800" b="1" dirty="0">
                <a:solidFill>
                  <a:srgbClr val="D8AD65"/>
                </a:solidFill>
                <a:effectLst>
                  <a:outerShdw blurRad="38100" dist="38100" dir="2700000" algn="tl">
                    <a:srgbClr val="000000">
                      <a:alpha val="43137"/>
                    </a:srgbClr>
                  </a:outerShdw>
                </a:effectLst>
                <a:latin typeface="Myriad Pro Cond"/>
              </a:rPr>
              <a:t>https://www.turquality.com/</a:t>
            </a: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rPr>
              <a:t>https://ticaret.gov.tr/dis-iliskiler/yurt-disi-teskilatimiz</a:t>
            </a: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rPr>
              <a:t>https://www.kolayihracat.gov.tr/</a:t>
            </a: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rPr>
              <a:t>http://www.eximbank.gov.tr</a:t>
            </a: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rPr>
              <a:t>https://www.kosgeb.gov.tr/site</a:t>
            </a:r>
          </a:p>
          <a:p>
            <a:endParaRPr lang="tr-TR" sz="4400" b="1" dirty="0">
              <a:solidFill>
                <a:srgbClr val="D8AE63"/>
              </a:solidFill>
              <a:effectLst>
                <a:outerShdw blurRad="38100" dist="38100" dir="2700000" algn="tl">
                  <a:srgbClr val="000000">
                    <a:alpha val="43137"/>
                  </a:srgbClr>
                </a:outerShdw>
              </a:effectLst>
              <a:latin typeface="Myriad Pro Cond"/>
            </a:endParaRPr>
          </a:p>
        </p:txBody>
      </p:sp>
    </p:spTree>
    <p:extLst>
      <p:ext uri="{BB962C8B-B14F-4D97-AF65-F5344CB8AC3E}">
        <p14:creationId xmlns:p14="http://schemas.microsoft.com/office/powerpoint/2010/main" val="2227190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dirty="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İLETİŞİM</a:t>
            </a:r>
          </a:p>
        </p:txBody>
      </p:sp>
      <p:grpSp>
        <p:nvGrpSpPr>
          <p:cNvPr id="14" name="Rectangle">
            <a:extLst>
              <a:ext uri="{FF2B5EF4-FFF2-40B4-BE49-F238E27FC236}">
                <a16:creationId xmlns:a16="http://schemas.microsoft.com/office/drawing/2014/main" id="{28A7567F-DE07-42C2-A2ED-4B8A13B8E433}"/>
              </a:ext>
            </a:extLst>
          </p:cNvPr>
          <p:cNvGrpSpPr/>
          <p:nvPr/>
        </p:nvGrpSpPr>
        <p:grpSpPr>
          <a:xfrm>
            <a:off x="12533657" y="2673418"/>
            <a:ext cx="11517923" cy="5869475"/>
            <a:chOff x="0" y="0"/>
            <a:chExt cx="11052295" cy="1969638"/>
          </a:xfrm>
        </p:grpSpPr>
        <p:sp>
          <p:nvSpPr>
            <p:cNvPr id="15" name="Rectangle">
              <a:extLst>
                <a:ext uri="{FF2B5EF4-FFF2-40B4-BE49-F238E27FC236}">
                  <a16:creationId xmlns:a16="http://schemas.microsoft.com/office/drawing/2014/main" id="{9D941BAB-6364-4F50-A993-6974B688750E}"/>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16" name="Rectangle Rectangle" descr="Rectangle Rectangle">
              <a:extLst>
                <a:ext uri="{FF2B5EF4-FFF2-40B4-BE49-F238E27FC236}">
                  <a16:creationId xmlns:a16="http://schemas.microsoft.com/office/drawing/2014/main" id="{7DA3C3AC-7A03-4EB3-9352-89711FE75158}"/>
                </a:ext>
              </a:extLst>
            </p:cNvPr>
            <p:cNvPicPr>
              <a:picLocks/>
            </p:cNvPicPr>
            <p:nvPr/>
          </p:nvPicPr>
          <p:blipFill>
            <a:blip r:embed="rId3"/>
            <a:stretch>
              <a:fillRect/>
            </a:stretch>
          </p:blipFill>
          <p:spPr>
            <a:xfrm>
              <a:off x="0" y="-1"/>
              <a:ext cx="11052296" cy="1969640"/>
            </a:xfrm>
            <a:prstGeom prst="rect">
              <a:avLst/>
            </a:prstGeom>
            <a:effectLst/>
          </p:spPr>
        </p:pic>
      </p:grpSp>
      <p:sp>
        <p:nvSpPr>
          <p:cNvPr id="2" name="Metin kutusu 1">
            <a:extLst>
              <a:ext uri="{FF2B5EF4-FFF2-40B4-BE49-F238E27FC236}">
                <a16:creationId xmlns:a16="http://schemas.microsoft.com/office/drawing/2014/main" id="{57DE16EE-D187-4FBA-B33C-6DCCCDB7852B}"/>
              </a:ext>
            </a:extLst>
          </p:cNvPr>
          <p:cNvSpPr txBox="1"/>
          <p:nvPr/>
        </p:nvSpPr>
        <p:spPr>
          <a:xfrm>
            <a:off x="12573093" y="2791631"/>
            <a:ext cx="11491453" cy="46260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İHRACAT GENEL MÜDÜRLÜĞÜ</a:t>
            </a:r>
          </a:p>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MARKALAŞMA VE TASARIM DESTEKLERİ DAİRE BAŞKANLIĞI</a:t>
            </a:r>
          </a:p>
          <a:p>
            <a:pPr marL="0" marR="0" indent="0" algn="ctr" defTabSz="2438338" rtl="0" fontAlgn="auto" latinLnBrk="0" hangingPunct="0">
              <a:lnSpc>
                <a:spcPct val="100000"/>
              </a:lnSpc>
              <a:spcBef>
                <a:spcPts val="0"/>
              </a:spcBef>
              <a:spcAft>
                <a:spcPts val="0"/>
              </a:spcAft>
              <a:buClrTx/>
              <a:buSzTx/>
              <a:buFontTx/>
              <a:buNone/>
              <a:tabLst/>
            </a:pPr>
            <a:endParaRPr lang="tr-TR" sz="2800" b="1" dirty="0">
              <a:solidFill>
                <a:srgbClr val="D8AE63"/>
              </a:solidFill>
              <a:effectLst>
                <a:outerShdw blurRad="38100" dist="38100" dir="2700000" algn="tl">
                  <a:srgbClr val="000000">
                    <a:alpha val="43137"/>
                  </a:srgbClr>
                </a:outerShdw>
              </a:effectLst>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TANITIM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BİRİM KİRA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ŞİRKET/MARKA SATIN ALMA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TASARIM DESTEKLERİ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ÇOK KANALLI ZİNCİR MAĞAZA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TURQUALITY®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tr-TR" b="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tr-TR" sz="2200" b="1"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17" name="Rectangle">
            <a:extLst>
              <a:ext uri="{FF2B5EF4-FFF2-40B4-BE49-F238E27FC236}">
                <a16:creationId xmlns:a16="http://schemas.microsoft.com/office/drawing/2014/main" id="{2FC226EC-832C-4D85-B0BB-75A9F8FD2E3B}"/>
              </a:ext>
            </a:extLst>
          </p:cNvPr>
          <p:cNvGrpSpPr/>
          <p:nvPr/>
        </p:nvGrpSpPr>
        <p:grpSpPr>
          <a:xfrm>
            <a:off x="319454" y="2664931"/>
            <a:ext cx="11283461" cy="5869469"/>
            <a:chOff x="0" y="0"/>
            <a:chExt cx="11052295" cy="1969638"/>
          </a:xfrm>
        </p:grpSpPr>
        <p:sp>
          <p:nvSpPr>
            <p:cNvPr id="18" name="Rectangle">
              <a:extLst>
                <a:ext uri="{FF2B5EF4-FFF2-40B4-BE49-F238E27FC236}">
                  <a16:creationId xmlns:a16="http://schemas.microsoft.com/office/drawing/2014/main" id="{F295D6F6-3030-4390-A222-6D7B98445C5B}"/>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19" name="Rectangle Rectangle" descr="Rectangle Rectangle">
              <a:extLst>
                <a:ext uri="{FF2B5EF4-FFF2-40B4-BE49-F238E27FC236}">
                  <a16:creationId xmlns:a16="http://schemas.microsoft.com/office/drawing/2014/main" id="{62ACB91E-7EEC-4A89-9D10-1213DD77F9E3}"/>
                </a:ext>
              </a:extLst>
            </p:cNvPr>
            <p:cNvPicPr>
              <a:picLocks/>
            </p:cNvPicPr>
            <p:nvPr/>
          </p:nvPicPr>
          <p:blipFill>
            <a:blip r:embed="rId3"/>
            <a:stretch>
              <a:fillRect/>
            </a:stretch>
          </p:blipFill>
          <p:spPr>
            <a:xfrm>
              <a:off x="0" y="-1"/>
              <a:ext cx="11052296" cy="1969640"/>
            </a:xfrm>
            <a:prstGeom prst="rect">
              <a:avLst/>
            </a:prstGeom>
            <a:effectLst/>
          </p:spPr>
        </p:pic>
      </p:grpSp>
      <p:sp>
        <p:nvSpPr>
          <p:cNvPr id="20" name="Metin kutusu 19">
            <a:extLst>
              <a:ext uri="{FF2B5EF4-FFF2-40B4-BE49-F238E27FC236}">
                <a16:creationId xmlns:a16="http://schemas.microsoft.com/office/drawing/2014/main" id="{8A1A9AE9-046B-4D58-9B91-7211E748D7DE}"/>
              </a:ext>
            </a:extLst>
          </p:cNvPr>
          <p:cNvSpPr txBox="1"/>
          <p:nvPr/>
        </p:nvSpPr>
        <p:spPr>
          <a:xfrm>
            <a:off x="345653" y="2805399"/>
            <a:ext cx="11244297" cy="61956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İHRACAT GENEL MÜDÜRLÜĞÜ</a:t>
            </a:r>
          </a:p>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KOBİ VE KÜMELENME DESTEKLERİ DAİRE BAŞKANLIĞI</a:t>
            </a:r>
          </a:p>
          <a:p>
            <a:pPr marL="0" marR="0" indent="0" algn="ctr" defTabSz="2438338" rtl="0" fontAlgn="auto" latinLnBrk="0" hangingPunct="0">
              <a:lnSpc>
                <a:spcPct val="100000"/>
              </a:lnSpc>
              <a:spcBef>
                <a:spcPts val="0"/>
              </a:spcBef>
              <a:spcAft>
                <a:spcPts val="0"/>
              </a:spcAft>
              <a:buClrTx/>
              <a:buSzTx/>
              <a:buFontTx/>
              <a:buNone/>
              <a:tabLst/>
            </a:pPr>
            <a:endParaRPr lang="tr-TR" sz="1800" b="1" dirty="0">
              <a:solidFill>
                <a:srgbClr val="D8AE63"/>
              </a:solidFill>
              <a:effectLst>
                <a:outerShdw blurRad="38100" dist="38100" dir="2700000" algn="tl">
                  <a:srgbClr val="000000">
                    <a:alpha val="43137"/>
                  </a:srgbClr>
                </a:outerShdw>
              </a:effectLst>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PAZARA GİRİŞ PROJESİ HAZIRLAMA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YURT DIŞI PAZAR ARAŞTIRMASI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YURT DIŞI MARKA TESCİL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PAZARA GİRİŞ BELGESİ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KÜRESEL TEDARİK ZİNCİRİ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EXİMBANK DESTEKLERİ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PAZARA GİRİŞ RAPOR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TİCARET/ALIM HEYETİ DESTEKLERİ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UR-GE PROJESİ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İHRACAT KONSORSİYUMU DESTEĞİ</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lang="tr-TR" b="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tr-TR" sz="2200" b="1"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21" name="Rectangle">
            <a:extLst>
              <a:ext uri="{FF2B5EF4-FFF2-40B4-BE49-F238E27FC236}">
                <a16:creationId xmlns:a16="http://schemas.microsoft.com/office/drawing/2014/main" id="{9B6FCBE9-0B06-42CE-BA1C-8AFD97204CE6}"/>
              </a:ext>
            </a:extLst>
          </p:cNvPr>
          <p:cNvGrpSpPr/>
          <p:nvPr/>
        </p:nvGrpSpPr>
        <p:grpSpPr>
          <a:xfrm>
            <a:off x="319454" y="8850956"/>
            <a:ext cx="11283462" cy="4598344"/>
            <a:chOff x="0" y="0"/>
            <a:chExt cx="11052295" cy="1969638"/>
          </a:xfrm>
        </p:grpSpPr>
        <p:sp>
          <p:nvSpPr>
            <p:cNvPr id="22" name="Rectangle">
              <a:extLst>
                <a:ext uri="{FF2B5EF4-FFF2-40B4-BE49-F238E27FC236}">
                  <a16:creationId xmlns:a16="http://schemas.microsoft.com/office/drawing/2014/main" id="{EA8186D1-EC7E-4153-A7BD-3AA0FC83B990}"/>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3" name="Rectangle Rectangle" descr="Rectangle Rectangle">
              <a:extLst>
                <a:ext uri="{FF2B5EF4-FFF2-40B4-BE49-F238E27FC236}">
                  <a16:creationId xmlns:a16="http://schemas.microsoft.com/office/drawing/2014/main" id="{6D46BAEE-50C8-457E-8B22-E5A1395EF16A}"/>
                </a:ext>
              </a:extLst>
            </p:cNvPr>
            <p:cNvPicPr>
              <a:picLocks/>
            </p:cNvPicPr>
            <p:nvPr/>
          </p:nvPicPr>
          <p:blipFill>
            <a:blip r:embed="rId3"/>
            <a:stretch>
              <a:fillRect/>
            </a:stretch>
          </p:blipFill>
          <p:spPr>
            <a:xfrm>
              <a:off x="0" y="-1"/>
              <a:ext cx="11052296" cy="1969640"/>
            </a:xfrm>
            <a:prstGeom prst="rect">
              <a:avLst/>
            </a:prstGeom>
            <a:effectLst/>
          </p:spPr>
        </p:pic>
      </p:grpSp>
      <p:grpSp>
        <p:nvGrpSpPr>
          <p:cNvPr id="24" name="Rectangle">
            <a:extLst>
              <a:ext uri="{FF2B5EF4-FFF2-40B4-BE49-F238E27FC236}">
                <a16:creationId xmlns:a16="http://schemas.microsoft.com/office/drawing/2014/main" id="{FF779876-1508-42C6-BB71-E13DD251AF20}"/>
              </a:ext>
            </a:extLst>
          </p:cNvPr>
          <p:cNvGrpSpPr/>
          <p:nvPr/>
        </p:nvGrpSpPr>
        <p:grpSpPr>
          <a:xfrm>
            <a:off x="12573092" y="8880601"/>
            <a:ext cx="11465254" cy="4568699"/>
            <a:chOff x="0" y="-1"/>
            <a:chExt cx="11052296" cy="1956940"/>
          </a:xfrm>
        </p:grpSpPr>
        <p:sp>
          <p:nvSpPr>
            <p:cNvPr id="25" name="Rectangle">
              <a:extLst>
                <a:ext uri="{FF2B5EF4-FFF2-40B4-BE49-F238E27FC236}">
                  <a16:creationId xmlns:a16="http://schemas.microsoft.com/office/drawing/2014/main" id="{A415E9E6-8F3C-408C-B4C1-0BDFD42A8DBD}"/>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6" name="Rectangle Rectangle" descr="Rectangle Rectangle">
              <a:extLst>
                <a:ext uri="{FF2B5EF4-FFF2-40B4-BE49-F238E27FC236}">
                  <a16:creationId xmlns:a16="http://schemas.microsoft.com/office/drawing/2014/main" id="{7046E43D-8BAD-4594-8A95-E03F98A388B5}"/>
                </a:ext>
              </a:extLst>
            </p:cNvPr>
            <p:cNvPicPr>
              <a:picLocks/>
            </p:cNvPicPr>
            <p:nvPr/>
          </p:nvPicPr>
          <p:blipFill>
            <a:blip r:embed="rId3"/>
            <a:stretch>
              <a:fillRect/>
            </a:stretch>
          </p:blipFill>
          <p:spPr>
            <a:xfrm>
              <a:off x="0" y="-1"/>
              <a:ext cx="11052296" cy="1944240"/>
            </a:xfrm>
            <a:prstGeom prst="rect">
              <a:avLst/>
            </a:prstGeom>
            <a:effectLst/>
          </p:spPr>
        </p:pic>
      </p:grpSp>
      <p:sp>
        <p:nvSpPr>
          <p:cNvPr id="27" name="Metin kutusu 26">
            <a:extLst>
              <a:ext uri="{FF2B5EF4-FFF2-40B4-BE49-F238E27FC236}">
                <a16:creationId xmlns:a16="http://schemas.microsoft.com/office/drawing/2014/main" id="{5E194425-CA50-489E-B564-C0C46CDE9B26}"/>
              </a:ext>
            </a:extLst>
          </p:cNvPr>
          <p:cNvSpPr txBox="1"/>
          <p:nvPr/>
        </p:nvSpPr>
        <p:spPr>
          <a:xfrm>
            <a:off x="358829" y="8953543"/>
            <a:ext cx="11231122" cy="19791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İHRACAT GENEL MÜDÜRLÜĞÜ</a:t>
            </a:r>
          </a:p>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TANITIM VE FUARLAR DAİRE BAŞKANLIĞI</a:t>
            </a:r>
          </a:p>
          <a:p>
            <a:pPr marL="0" marR="0" indent="0" algn="ctr" defTabSz="2438338" rtl="0" fontAlgn="auto" latinLnBrk="0" hangingPunct="0">
              <a:lnSpc>
                <a:spcPct val="100000"/>
              </a:lnSpc>
              <a:spcBef>
                <a:spcPts val="0"/>
              </a:spcBef>
              <a:spcAft>
                <a:spcPts val="0"/>
              </a:spcAft>
              <a:buClrTx/>
              <a:buSzTx/>
              <a:buFontTx/>
              <a:buNone/>
              <a:tabLst/>
            </a:pPr>
            <a:endParaRPr lang="tr-TR" sz="1800" b="1" dirty="0">
              <a:solidFill>
                <a:srgbClr val="D8AE63"/>
              </a:solidFill>
              <a:effectLst>
                <a:outerShdw blurRad="38100" dist="38100" dir="2700000" algn="tl">
                  <a:srgbClr val="000000">
                    <a:alpha val="43137"/>
                  </a:srgbClr>
                </a:outerShdw>
              </a:effectLst>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FUAR DESTEKLERİ</a:t>
            </a:r>
            <a:endParaRPr lang="tr-TR" b="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tr-TR" sz="22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8" name="Metin kutusu 27">
            <a:extLst>
              <a:ext uri="{FF2B5EF4-FFF2-40B4-BE49-F238E27FC236}">
                <a16:creationId xmlns:a16="http://schemas.microsoft.com/office/drawing/2014/main" id="{2EE1F659-7438-4868-B174-4313A04884D9}"/>
              </a:ext>
            </a:extLst>
          </p:cNvPr>
          <p:cNvSpPr txBox="1"/>
          <p:nvPr/>
        </p:nvSpPr>
        <p:spPr>
          <a:xfrm>
            <a:off x="12586267" y="8949976"/>
            <a:ext cx="11425877" cy="241002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İHRACAT GENEL MÜDÜRLÜĞÜ</a:t>
            </a:r>
          </a:p>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E-İHRACAT, DİJİTAL PAZARLAMA, DAVRANIŞSAL KAMU POLİTİKALARI VE YENİ NESİL TEKNOLOJİLER DAİRE BAŞKANLIĞI</a:t>
            </a:r>
          </a:p>
          <a:p>
            <a:pPr marL="0" marR="0" indent="0" algn="ctr" defTabSz="2438338" rtl="0" fontAlgn="auto" latinLnBrk="0" hangingPunct="0">
              <a:lnSpc>
                <a:spcPct val="100000"/>
              </a:lnSpc>
              <a:spcBef>
                <a:spcPts val="0"/>
              </a:spcBef>
              <a:spcAft>
                <a:spcPts val="0"/>
              </a:spcAft>
              <a:buClrTx/>
              <a:buSzTx/>
              <a:buFontTx/>
              <a:buNone/>
              <a:tabLst/>
            </a:pPr>
            <a:endParaRPr lang="tr-TR" sz="1800" b="1" dirty="0">
              <a:solidFill>
                <a:srgbClr val="D8AE63"/>
              </a:solidFill>
              <a:effectLst>
                <a:outerShdw blurRad="38100" dist="38100" dir="2700000" algn="tl">
                  <a:srgbClr val="000000">
                    <a:alpha val="43137"/>
                  </a:srgbClr>
                </a:outerShdw>
              </a:effectLst>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E-İHRACAT DESTEKLERİ</a:t>
            </a:r>
            <a:endParaRPr lang="tr-TR" b="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tr-TR" sz="2200" b="1" i="0" u="none" strike="noStrike" cap="none" spc="0" normalizeH="0" baseline="0" dirty="0">
              <a:ln>
                <a:noFill/>
              </a:ln>
              <a:solidFill>
                <a:srgbClr val="5E5E5E"/>
              </a:solidFill>
              <a:effectLst/>
              <a:uFillTx/>
              <a:latin typeface="+mn-lt"/>
              <a:ea typeface="+mn-ea"/>
              <a:cs typeface="+mn-cs"/>
              <a:sym typeface="Helvetica Neue"/>
            </a:endParaRPr>
          </a:p>
        </p:txBody>
      </p:sp>
      <p:sp>
        <p:nvSpPr>
          <p:cNvPr id="29" name="Metin kutusu 28">
            <a:extLst>
              <a:ext uri="{FF2B5EF4-FFF2-40B4-BE49-F238E27FC236}">
                <a16:creationId xmlns:a16="http://schemas.microsoft.com/office/drawing/2014/main" id="{63D35F83-256B-4CD5-AE7C-C8BC62A64813}"/>
              </a:ext>
            </a:extLst>
          </p:cNvPr>
          <p:cNvSpPr txBox="1"/>
          <p:nvPr/>
        </p:nvSpPr>
        <p:spPr>
          <a:xfrm>
            <a:off x="12573093" y="11761782"/>
            <a:ext cx="11439052" cy="15482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tr-TR" sz="2800" b="1" dirty="0">
                <a:solidFill>
                  <a:srgbClr val="D8AE63"/>
                </a:solidFill>
                <a:effectLst>
                  <a:outerShdw blurRad="38100" dist="38100" dir="2700000" algn="tl">
                    <a:srgbClr val="000000">
                      <a:alpha val="43137"/>
                    </a:srgbClr>
                  </a:outerShdw>
                </a:effectLst>
                <a:latin typeface="Myriad Pro Cond"/>
              </a:rPr>
              <a:t>ULUSLARARASI HİZMET TİCARETİ GENEL MÜDÜRLÜĞÜ</a:t>
            </a:r>
          </a:p>
          <a:p>
            <a:pPr marL="0" marR="0" indent="0" algn="ctr" defTabSz="2438338" rtl="0" fontAlgn="auto" latinLnBrk="0" hangingPunct="0">
              <a:lnSpc>
                <a:spcPct val="100000"/>
              </a:lnSpc>
              <a:spcBef>
                <a:spcPts val="0"/>
              </a:spcBef>
              <a:spcAft>
                <a:spcPts val="0"/>
              </a:spcAft>
              <a:buClrTx/>
              <a:buSzTx/>
              <a:buFontTx/>
              <a:buNone/>
              <a:tabLst/>
            </a:pPr>
            <a:endParaRPr lang="tr-TR" sz="1800" b="1" dirty="0">
              <a:solidFill>
                <a:srgbClr val="D8AE63"/>
              </a:solidFill>
              <a:effectLst>
                <a:outerShdw blurRad="38100" dist="38100" dir="2700000" algn="tl">
                  <a:srgbClr val="000000">
                    <a:alpha val="43137"/>
                  </a:srgbClr>
                </a:outerShdw>
              </a:effectLst>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2800" b="1" dirty="0">
                <a:ln w="0"/>
                <a:solidFill>
                  <a:schemeClr val="bg1"/>
                </a:solidFill>
                <a:effectLst>
                  <a:outerShdw blurRad="38100" dist="19050" dir="2700000" algn="tl" rotWithShape="0">
                    <a:schemeClr val="dk1">
                      <a:alpha val="40000"/>
                    </a:schemeClr>
                  </a:outerShdw>
                </a:effectLst>
                <a:latin typeface="Myriad Pro Cond"/>
              </a:rPr>
              <a:t>HİZMET SEKTÖRÜNE YÖNELİK DESTEKLER</a:t>
            </a:r>
            <a:endParaRPr lang="tr-TR" b="1" dirty="0"/>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endParaRPr kumimoji="0" lang="tr-TR" sz="2200" b="1"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35174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8" name="TextBox 6">
            <a:extLst>
              <a:ext uri="{FF2B5EF4-FFF2-40B4-BE49-F238E27FC236}">
                <a16:creationId xmlns:a16="http://schemas.microsoft.com/office/drawing/2014/main" id="{400A69CA-A047-4BAD-BB31-F7E581EB99A9}"/>
              </a:ext>
            </a:extLst>
          </p:cNvPr>
          <p:cNvSpPr txBox="1"/>
          <p:nvPr/>
        </p:nvSpPr>
        <p:spPr>
          <a:xfrm>
            <a:off x="3106762" y="3257189"/>
            <a:ext cx="17892421" cy="8556188"/>
          </a:xfrm>
          <a:prstGeom prst="rect">
            <a:avLst/>
          </a:prstGeom>
          <a:noFill/>
          <a:effectLst>
            <a:glow rad="127000">
              <a:srgbClr val="D2A966"/>
            </a:glow>
          </a:effectLst>
        </p:spPr>
        <p:txBody>
          <a:bodyPr wrap="square" rtlCol="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lang="tr-TR" sz="5400" b="1" i="1" dirty="0">
                <a:solidFill>
                  <a:srgbClr val="D8AE63"/>
                </a:solidFill>
                <a:latin typeface="Myriad Pro Cond"/>
              </a:rPr>
              <a:t>Zeynep Merve YAVUZ</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5400" b="1" i="1" u="none" strike="noStrike" kern="0" cap="none" spc="0" normalizeH="0" baseline="0" noProof="0" dirty="0">
                <a:ln>
                  <a:noFill/>
                </a:ln>
                <a:solidFill>
                  <a:srgbClr val="D8AE63"/>
                </a:solidFill>
                <a:effectLst/>
                <a:uLnTx/>
                <a:uFillTx/>
                <a:latin typeface="Myriad Pro Cond"/>
                <a:sym typeface="Helvetica Neue"/>
                <a:hlinkClick r:id="rId5"/>
              </a:rPr>
              <a:t>yavuzz@ticaret.gov.tr</a:t>
            </a:r>
            <a:endParaRPr kumimoji="0" lang="tr-TR" sz="5400" b="1" i="1" u="none" strike="noStrike" kern="0" cap="none" spc="0" normalizeH="0" baseline="0" noProof="0" dirty="0">
              <a:ln>
                <a:noFill/>
              </a:ln>
              <a:solidFill>
                <a:srgbClr val="D8AE63"/>
              </a:solidFill>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r>
              <a:rPr lang="tr-TR" sz="5400" b="1" i="1" dirty="0">
                <a:solidFill>
                  <a:srgbClr val="D8AE63"/>
                </a:solidFill>
                <a:latin typeface="Myriad Pro Cond"/>
              </a:rPr>
              <a:t>0312 204 8709</a:t>
            </a:r>
            <a:endParaRPr kumimoji="0" lang="tr-TR" sz="5400" b="1" i="1" u="none" strike="noStrike" kern="0" cap="none" spc="0" normalizeH="0" baseline="0" noProof="0" dirty="0">
              <a:ln>
                <a:noFill/>
              </a:ln>
              <a:solidFill>
                <a:srgbClr val="D8AE63"/>
              </a:solidFill>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rPr>
              <a:t>T.C. TİCARET BAKANLIĞI</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rPr>
              <a:t>İHRACAT GENEL MÜDÜRLÜĞÜ</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rPr>
              <a:t>    MARKALAŞMA VE TASARIM DESTEKLERİ DAİRE BAŞKANLIĞI</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p:txBody>
      </p:sp>
    </p:spTree>
    <p:extLst>
      <p:ext uri="{BB962C8B-B14F-4D97-AF65-F5344CB8AC3E}">
        <p14:creationId xmlns:p14="http://schemas.microsoft.com/office/powerpoint/2010/main" val="34036561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4318127" y="2830482"/>
            <a:ext cx="9389327" cy="7080064"/>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BİRİM KİRA DESTEĞİ</a:t>
            </a:r>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434598" y="3016911"/>
            <a:ext cx="12192000" cy="5459700"/>
          </a:xfrm>
          <a:prstGeom prst="rect">
            <a:avLst/>
          </a:prstGeom>
        </p:spPr>
        <p:txBody>
          <a:bodyPr wrap="square">
            <a:spAutoFit/>
          </a:bodyPr>
          <a:lstStyle/>
          <a:p>
            <a:pPr algn="l"/>
            <a:r>
              <a:rPr lang="tr-TR" sz="3200" b="1" i="1" dirty="0">
                <a:solidFill>
                  <a:srgbClr val="D8AD65"/>
                </a:solidFill>
                <a:latin typeface="Myriad Pro Cond"/>
                <a:sym typeface="Myriad Pro Condensed"/>
              </a:rPr>
              <a:t>Desteklenen Birimler:</a:t>
            </a:r>
          </a:p>
          <a:p>
            <a:pPr algn="l"/>
            <a:endParaRPr lang="tr-TR" sz="2800" b="1" i="1" dirty="0">
              <a:solidFill>
                <a:srgbClr val="D8AD65"/>
              </a:solidFill>
              <a:latin typeface="Myriad Pro Cond"/>
              <a:sym typeface="Myriad Pro Condensed"/>
            </a:endParaRPr>
          </a:p>
          <a:p>
            <a:pPr algn="l">
              <a:lnSpc>
                <a:spcPct val="150000"/>
              </a:lnSpc>
            </a:pPr>
            <a:r>
              <a:rPr lang="tr-TR" sz="2800" b="1" i="1" dirty="0">
                <a:solidFill>
                  <a:schemeClr val="bg1"/>
                </a:solidFill>
                <a:latin typeface="Myriad Pro Cond"/>
                <a:sym typeface="Myriad Pro Condensed"/>
              </a:rPr>
              <a:t>MAĞAZA</a:t>
            </a:r>
          </a:p>
          <a:p>
            <a:pPr algn="l">
              <a:lnSpc>
                <a:spcPct val="150000"/>
              </a:lnSpc>
            </a:pPr>
            <a:r>
              <a:rPr lang="tr-TR" sz="2800" b="1" i="1" dirty="0">
                <a:solidFill>
                  <a:schemeClr val="bg1"/>
                </a:solidFill>
                <a:latin typeface="Myriad Pro Cond"/>
                <a:sym typeface="Myriad Pro Condensed"/>
              </a:rPr>
              <a:t>DEPO</a:t>
            </a:r>
          </a:p>
          <a:p>
            <a:pPr algn="l">
              <a:lnSpc>
                <a:spcPct val="150000"/>
              </a:lnSpc>
            </a:pPr>
            <a:r>
              <a:rPr lang="tr-TR" sz="2800" b="1" i="1" dirty="0">
                <a:solidFill>
                  <a:schemeClr val="bg1"/>
                </a:solidFill>
                <a:latin typeface="Myriad Pro Cond"/>
                <a:sym typeface="Myriad Pro Condensed"/>
              </a:rPr>
              <a:t>OFİS/PAYLAŞIMLI OFİS</a:t>
            </a:r>
          </a:p>
          <a:p>
            <a:pPr algn="l">
              <a:lnSpc>
                <a:spcPct val="150000"/>
              </a:lnSpc>
            </a:pPr>
            <a:r>
              <a:rPr lang="tr-TR" sz="2800" b="1" i="1" dirty="0">
                <a:solidFill>
                  <a:schemeClr val="bg1"/>
                </a:solidFill>
                <a:latin typeface="Myriad Pro Cond"/>
                <a:sym typeface="Myriad Pro Condensed"/>
              </a:rPr>
              <a:t>SERGİ/TEŞHİR SALONU</a:t>
            </a:r>
          </a:p>
          <a:p>
            <a:pPr algn="l">
              <a:lnSpc>
                <a:spcPct val="150000"/>
              </a:lnSpc>
            </a:pPr>
            <a:r>
              <a:rPr lang="tr-TR" sz="2800" b="1" i="1" dirty="0">
                <a:solidFill>
                  <a:schemeClr val="bg1"/>
                </a:solidFill>
                <a:latin typeface="Myriad Pro Cond"/>
                <a:sym typeface="Myriad Pro Condensed"/>
              </a:rPr>
              <a:t>ÜRÜN TEŞHİR SERASI/TARLASI </a:t>
            </a:r>
          </a:p>
          <a:p>
            <a:pPr algn="l">
              <a:lnSpc>
                <a:spcPct val="150000"/>
              </a:lnSpc>
            </a:pPr>
            <a:r>
              <a:rPr lang="tr-TR" sz="2800" b="1" i="1" dirty="0">
                <a:solidFill>
                  <a:schemeClr val="bg1"/>
                </a:solidFill>
                <a:latin typeface="Myriad Pro Cond"/>
                <a:sym typeface="Myriad Pro Condensed"/>
              </a:rPr>
              <a:t>REYON/RAF/DEKORASYONLU KÖŞE/KİOSK/STANT</a:t>
            </a:r>
          </a:p>
          <a:p>
            <a:pPr algn="l">
              <a:lnSpc>
                <a:spcPct val="150000"/>
              </a:lnSpc>
            </a:pPr>
            <a:r>
              <a:rPr lang="tr-TR" sz="2800" b="1" i="1" dirty="0">
                <a:solidFill>
                  <a:schemeClr val="bg1"/>
                </a:solidFill>
                <a:latin typeface="Myriad Pro Cond"/>
                <a:sym typeface="Myriad Pro Condensed"/>
              </a:rPr>
              <a:t>ÜZERİNE BİNA YAPILMAK ÜZERE KİRALANAN ARSAYI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57047" y="4713722"/>
            <a:ext cx="8212795" cy="3108543"/>
          </a:xfrm>
          <a:prstGeom prst="rect">
            <a:avLst/>
          </a:prstGeom>
        </p:spPr>
        <p:txBody>
          <a:bodyPr wrap="square">
            <a:spAutoFit/>
          </a:bodyPr>
          <a:lstStyle/>
          <a:p>
            <a:pPr algn="l"/>
            <a:r>
              <a:rPr lang="tr-TR" sz="3200" b="1" i="1" dirty="0">
                <a:solidFill>
                  <a:srgbClr val="D8AD65"/>
                </a:solidFill>
                <a:latin typeface="Myriad Pro Cond"/>
              </a:rPr>
              <a:t>Destek Miktarı: </a:t>
            </a:r>
            <a:r>
              <a:rPr lang="tr-TR" sz="3200" b="1" i="1" dirty="0">
                <a:solidFill>
                  <a:schemeClr val="bg1"/>
                </a:solidFill>
                <a:latin typeface="Myriad Pro Cond"/>
              </a:rPr>
              <a:t>Birim başına yıllık 5.591.174 ₺</a:t>
            </a:r>
          </a:p>
          <a:p>
            <a:pPr algn="l"/>
            <a:r>
              <a:rPr lang="tr-TR" sz="3200" b="1" i="1" dirty="0">
                <a:solidFill>
                  <a:srgbClr val="D8AD65"/>
                </a:solidFill>
                <a:latin typeface="Myriad Pro Cond"/>
              </a:rPr>
              <a:t>Destek Oranı : </a:t>
            </a:r>
            <a:r>
              <a:rPr lang="tr-TR" sz="3200" b="1" i="1" dirty="0">
                <a:solidFill>
                  <a:schemeClr val="bg1"/>
                </a:solidFill>
                <a:latin typeface="Myriad Pro Cond"/>
              </a:rPr>
              <a:t>%50 - %75</a:t>
            </a:r>
          </a:p>
          <a:p>
            <a:pPr algn="l"/>
            <a:r>
              <a:rPr lang="tr-TR" sz="3200" b="1" i="1" dirty="0">
                <a:solidFill>
                  <a:srgbClr val="D8AD65"/>
                </a:solidFill>
                <a:latin typeface="Myriad Pro Cond"/>
              </a:rPr>
              <a:t>Destek Süresi : </a:t>
            </a:r>
            <a:r>
              <a:rPr lang="tr-TR" sz="3200" b="1" i="1" dirty="0">
                <a:solidFill>
                  <a:schemeClr val="bg1"/>
                </a:solidFill>
                <a:latin typeface="Myriad Pro Cond"/>
              </a:rPr>
              <a:t>Ülke</a:t>
            </a:r>
            <a:r>
              <a:rPr lang="tr-TR" sz="3600" b="1" i="1" dirty="0">
                <a:solidFill>
                  <a:schemeClr val="bg1"/>
                </a:solidFill>
                <a:latin typeface="Myriad Pro Cond"/>
              </a:rPr>
              <a:t> başına </a:t>
            </a:r>
            <a:r>
              <a:rPr lang="tr-TR" sz="3200" b="1" i="1" dirty="0">
                <a:solidFill>
                  <a:schemeClr val="bg1"/>
                </a:solidFill>
                <a:latin typeface="Myriad Pro Cond"/>
              </a:rPr>
              <a:t>4 Yıl /25 birim</a:t>
            </a:r>
          </a:p>
          <a:p>
            <a:pPr algn="l"/>
            <a:r>
              <a:rPr lang="tr-TR" sz="3200" b="1" i="1" dirty="0">
                <a:solidFill>
                  <a:srgbClr val="D8AD65"/>
                </a:solidFill>
                <a:latin typeface="Myriad Pro Cond"/>
              </a:rPr>
              <a:t>Faydalanıcı:</a:t>
            </a:r>
            <a:r>
              <a:rPr lang="tr-TR" sz="3200" b="1" i="1" dirty="0">
                <a:solidFill>
                  <a:schemeClr val="bg1"/>
                </a:solidFill>
                <a:latin typeface="Myriad Pro Cond"/>
              </a:rPr>
              <a:t> Şirketler</a:t>
            </a:r>
          </a:p>
        </p:txBody>
      </p:sp>
      <p:sp>
        <p:nvSpPr>
          <p:cNvPr id="2" name="Metin kutusu 1">
            <a:extLst>
              <a:ext uri="{FF2B5EF4-FFF2-40B4-BE49-F238E27FC236}">
                <a16:creationId xmlns:a16="http://schemas.microsoft.com/office/drawing/2014/main" id="{C756ED6F-2A83-4006-A23F-4CC8DD587CD9}"/>
              </a:ext>
            </a:extLst>
          </p:cNvPr>
          <p:cNvSpPr txBox="1"/>
          <p:nvPr/>
        </p:nvSpPr>
        <p:spPr>
          <a:xfrm>
            <a:off x="4318126" y="10040090"/>
            <a:ext cx="16783235" cy="35180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pazarlanması</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Destek talep edilen ülkeye yönelik ihracat olması (ihracatın yarısı kadar destek alınabilir</a:t>
            </a:r>
            <a:r>
              <a:rPr lang="tr-TR" sz="2800" b="1" i="1" dirty="0">
                <a:solidFill>
                  <a:schemeClr val="bg1"/>
                </a:solidFill>
                <a:latin typeface="Myriad Pro Cond"/>
              </a:rPr>
              <a:t>)</a:t>
            </a:r>
          </a:p>
        </p:txBody>
      </p:sp>
    </p:spTree>
    <p:extLst>
      <p:ext uri="{BB962C8B-B14F-4D97-AF65-F5344CB8AC3E}">
        <p14:creationId xmlns:p14="http://schemas.microsoft.com/office/powerpoint/2010/main" val="26318824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sz="5400" dirty="0"/>
              <a:t>TANITIM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6407530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DESTEKLENEN TANITIM FAALİYETLERİ</a:t>
            </a:r>
          </a:p>
        </p:txBody>
      </p:sp>
      <p:graphicFrame>
        <p:nvGraphicFramePr>
          <p:cNvPr id="47" name="Tablo 46">
            <a:extLst>
              <a:ext uri="{FF2B5EF4-FFF2-40B4-BE49-F238E27FC236}">
                <a16:creationId xmlns:a16="http://schemas.microsoft.com/office/drawing/2014/main" id="{1F7AB005-2E1E-4060-9E5F-5EEBD0A5B8B4}"/>
              </a:ext>
            </a:extLst>
          </p:cNvPr>
          <p:cNvGraphicFramePr>
            <a:graphicFrameLocks noGrp="1"/>
          </p:cNvGraphicFramePr>
          <p:nvPr>
            <p:extLst>
              <p:ext uri="{D42A27DB-BD31-4B8C-83A1-F6EECF244321}">
                <p14:modId xmlns:p14="http://schemas.microsoft.com/office/powerpoint/2010/main" val="763363622"/>
              </p:ext>
            </p:extLst>
          </p:nvPr>
        </p:nvGraphicFramePr>
        <p:xfrm>
          <a:off x="597159" y="2919281"/>
          <a:ext cx="23121257" cy="10791828"/>
        </p:xfrm>
        <a:graphic>
          <a:graphicData uri="http://schemas.openxmlformats.org/drawingml/2006/table">
            <a:tbl>
              <a:tblPr>
                <a:tableStyleId>{5940675A-B579-460E-94D1-54222C63F5DA}</a:tableStyleId>
              </a:tblPr>
              <a:tblGrid>
                <a:gridCol w="11506743">
                  <a:extLst>
                    <a:ext uri="{9D8B030D-6E8A-4147-A177-3AD203B41FA5}">
                      <a16:colId xmlns:a16="http://schemas.microsoft.com/office/drawing/2014/main" val="2258793075"/>
                    </a:ext>
                  </a:extLst>
                </a:gridCol>
                <a:gridCol w="11614514">
                  <a:extLst>
                    <a:ext uri="{9D8B030D-6E8A-4147-A177-3AD203B41FA5}">
                      <a16:colId xmlns:a16="http://schemas.microsoft.com/office/drawing/2014/main" val="2487882398"/>
                    </a:ext>
                  </a:extLst>
                </a:gridCol>
              </a:tblGrid>
              <a:tr h="797862">
                <a:tc>
                  <a:txBody>
                    <a:bodyPr/>
                    <a:lstStyle/>
                    <a:p>
                      <a:pPr algn="ctr" fontAlgn="ctr"/>
                      <a:r>
                        <a:rPr lang="tr-TR" sz="3200" b="1" u="none" strike="noStrike" dirty="0">
                          <a:solidFill>
                            <a:srgbClr val="D8AD65"/>
                          </a:solidFill>
                          <a:effectLst/>
                        </a:rPr>
                        <a:t>TV VE RADYO </a:t>
                      </a:r>
                      <a:endParaRPr lang="tr-TR" sz="3200" b="1" i="0" u="none" strike="noStrike" dirty="0">
                        <a:solidFill>
                          <a:srgbClr val="D8AD65"/>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rgbClr val="D8AD65"/>
                          </a:solidFill>
                          <a:effectLst/>
                        </a:rPr>
                        <a:t>BASILI TANITIM</a:t>
                      </a:r>
                      <a:endParaRPr lang="tr-TR" sz="3200" b="1" i="0" u="none" strike="noStrike" dirty="0">
                        <a:solidFill>
                          <a:srgbClr val="D8AD65"/>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363440304"/>
                  </a:ext>
                </a:extLst>
              </a:tr>
              <a:tr h="797862">
                <a:tc>
                  <a:txBody>
                    <a:bodyPr/>
                    <a:lstStyle/>
                    <a:p>
                      <a:pPr algn="ctr" fontAlgn="ctr"/>
                      <a:r>
                        <a:rPr lang="tr-TR" sz="3200" b="1" u="none" strike="noStrike" dirty="0">
                          <a:solidFill>
                            <a:schemeClr val="bg1"/>
                          </a:solidFill>
                          <a:effectLst/>
                        </a:rPr>
                        <a:t>TV/Radyo reklamları</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Afiş/broşür/el ilanı</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729637290"/>
                  </a:ext>
                </a:extLst>
              </a:tr>
              <a:tr h="797862">
                <a:tc>
                  <a:txBody>
                    <a:bodyPr/>
                    <a:lstStyle/>
                    <a:p>
                      <a:pPr algn="ctr" fontAlgn="ctr"/>
                      <a:r>
                        <a:rPr lang="tr-TR" sz="3200" b="1" u="none" strike="noStrike" dirty="0">
                          <a:solidFill>
                            <a:schemeClr val="bg1"/>
                          </a:solidFill>
                          <a:effectLst/>
                        </a:rPr>
                        <a:t>TV/Radyo programlarına sponsorluk</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Gazete/dergi reklamları</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1550405489"/>
                  </a:ext>
                </a:extLst>
              </a:tr>
              <a:tr h="797862">
                <a:tc>
                  <a:txBody>
                    <a:bodyPr/>
                    <a:lstStyle/>
                    <a:p>
                      <a:pPr algn="ctr" fontAlgn="ctr"/>
                      <a:r>
                        <a:rPr lang="tr-TR" sz="3200" b="1" u="none" strike="noStrike" dirty="0">
                          <a:solidFill>
                            <a:srgbClr val="D8AD65"/>
                          </a:solidFill>
                          <a:effectLst/>
                        </a:rPr>
                        <a:t>İNTERNET</a:t>
                      </a:r>
                      <a:endParaRPr lang="tr-TR" sz="3200" b="1" i="0" u="none" strike="noStrike" dirty="0">
                        <a:solidFill>
                          <a:srgbClr val="D8AD65"/>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Periyodik mağaza dergilerinde/kataloglarında yer alma/reklam verme</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926222572"/>
                  </a:ext>
                </a:extLst>
              </a:tr>
              <a:tr h="797862">
                <a:tc>
                  <a:txBody>
                    <a:bodyPr/>
                    <a:lstStyle/>
                    <a:p>
                      <a:pPr algn="ctr" fontAlgn="ctr"/>
                      <a:r>
                        <a:rPr lang="tr-TR" sz="3200" b="1" u="none" strike="noStrike" dirty="0">
                          <a:solidFill>
                            <a:schemeClr val="bg1"/>
                          </a:solidFill>
                          <a:effectLst/>
                        </a:rPr>
                        <a:t>İnternet ortamında verilen reklamlar</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Katalog/kartela</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038423398"/>
                  </a:ext>
                </a:extLst>
              </a:tr>
              <a:tr h="1329772">
                <a:tc>
                  <a:txBody>
                    <a:bodyPr/>
                    <a:lstStyle/>
                    <a:p>
                      <a:pPr algn="ctr" fontAlgn="ctr"/>
                      <a:r>
                        <a:rPr lang="tr-TR" sz="3200" b="1" u="none" strike="noStrike" dirty="0">
                          <a:solidFill>
                            <a:schemeClr val="bg1"/>
                          </a:solidFill>
                          <a:effectLst/>
                        </a:rPr>
                        <a:t>Destek kapsamına alınan yurt dışı birimlerin ya da yurt dışında tescilli/tescil başvurusu bulunan markaların internet sitesi /çevrim içi satış sitesi tasarımı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rgbClr val="D8AD65"/>
                          </a:solidFill>
                          <a:effectLst/>
                        </a:rPr>
                        <a:t>İÇ VE DIŞ MEKANLARDA GERÇEKLEŞTİRİLEN TANITIM </a:t>
                      </a:r>
                      <a:endParaRPr lang="tr-TR" sz="3200" b="1" i="0" u="none" strike="noStrike" dirty="0">
                        <a:solidFill>
                          <a:srgbClr val="D8AD65"/>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2388165076"/>
                  </a:ext>
                </a:extLst>
              </a:tr>
              <a:tr h="797862">
                <a:tc>
                  <a:txBody>
                    <a:bodyPr/>
                    <a:lstStyle/>
                    <a:p>
                      <a:pPr algn="ctr" fontAlgn="ctr"/>
                      <a:r>
                        <a:rPr lang="tr-TR" sz="3200" b="1" u="none" strike="noStrike" dirty="0">
                          <a:solidFill>
                            <a:schemeClr val="bg1"/>
                          </a:solidFill>
                          <a:effectLst/>
                        </a:rPr>
                        <a:t>Sosyal medya tasarımı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Elektronik ekranlar</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454412294"/>
                  </a:ext>
                </a:extLst>
              </a:tr>
              <a:tr h="797862">
                <a:tc>
                  <a:txBody>
                    <a:bodyPr/>
                    <a:lstStyle/>
                    <a:p>
                      <a:pPr algn="ctr" fontAlgn="ctr"/>
                      <a:r>
                        <a:rPr lang="tr-TR" sz="3200" b="1" u="none" strike="noStrike" dirty="0">
                          <a:solidFill>
                            <a:schemeClr val="bg1"/>
                          </a:solidFill>
                          <a:effectLst/>
                        </a:rPr>
                        <a:t>Sosyal medyada verilen reklamlar</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Billboard/pano/tabela</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898101681"/>
                  </a:ext>
                </a:extLst>
              </a:tr>
              <a:tr h="797862">
                <a:tc>
                  <a:txBody>
                    <a:bodyPr/>
                    <a:lstStyle/>
                    <a:p>
                      <a:pPr algn="ctr" fontAlgn="ctr"/>
                      <a:r>
                        <a:rPr lang="tr-TR" sz="3200" b="1" u="none" strike="noStrike" dirty="0">
                          <a:solidFill>
                            <a:schemeClr val="bg1"/>
                          </a:solidFill>
                          <a:effectLst/>
                        </a:rPr>
                        <a:t>Akıllı cihazlara yönelik uygulama giderleri</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Bina/cephe/duvar/çatı reklamı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2776490495"/>
                  </a:ext>
                </a:extLst>
              </a:tr>
              <a:tr h="797862">
                <a:tc>
                  <a:txBody>
                    <a:bodyPr/>
                    <a:lstStyle/>
                    <a:p>
                      <a:pPr algn="ctr" fontAlgn="ctr"/>
                      <a:r>
                        <a:rPr lang="tr-TR" sz="3200" b="1" u="none" strike="noStrike" dirty="0">
                          <a:solidFill>
                            <a:schemeClr val="bg1"/>
                          </a:solidFill>
                          <a:effectLst/>
                        </a:rPr>
                        <a:t>Arama motoru ve dijital platformlarda firma/ürün/ marka tanıtımı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Durak/taşıtlarda yer alan reklam/giydirme</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4017893410"/>
                  </a:ext>
                </a:extLst>
              </a:tr>
              <a:tr h="797862">
                <a:tc>
                  <a:txBody>
                    <a:bodyPr/>
                    <a:lstStyle/>
                    <a:p>
                      <a:pPr algn="ctr" fontAlgn="ctr"/>
                      <a:r>
                        <a:rPr lang="tr-TR" sz="3200" b="1" u="none" strike="noStrike" dirty="0">
                          <a:solidFill>
                            <a:schemeClr val="bg1"/>
                          </a:solidFill>
                          <a:effectLst/>
                        </a:rPr>
                        <a:t>Yabancı dilde hazırlanmış dijital kataloglara ilişkin giderler</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chemeClr val="bg1"/>
                          </a:solidFill>
                          <a:effectLst/>
                        </a:rPr>
                        <a:t>Totem Reklamı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1002259375"/>
                  </a:ext>
                </a:extLst>
              </a:tr>
              <a:tr h="797862">
                <a:tc>
                  <a:txBody>
                    <a:bodyPr/>
                    <a:lstStyle/>
                    <a:p>
                      <a:pPr algn="ctr" fontAlgn="ctr"/>
                      <a:r>
                        <a:rPr lang="tr-TR" sz="3200" b="1" u="none" strike="noStrike" dirty="0">
                          <a:solidFill>
                            <a:schemeClr val="bg1"/>
                          </a:solidFill>
                          <a:effectLst/>
                        </a:rPr>
                        <a:t>Web 3 mağaza tasarımı, kurulumu, aylık hosting giderleri ve bu mağazaların tanıtımı</a:t>
                      </a:r>
                      <a:endParaRPr lang="tr-TR" sz="3200" b="1"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4953" marR="4953" marT="4953" marB="0" anchor="b"/>
                </a:tc>
                <a:extLst>
                  <a:ext uri="{0D108BD9-81ED-4DB2-BD59-A6C34878D82A}">
                    <a16:rowId xmlns:a16="http://schemas.microsoft.com/office/drawing/2014/main" val="1162063724"/>
                  </a:ext>
                </a:extLst>
              </a:tr>
            </a:tbl>
          </a:graphicData>
        </a:graphic>
      </p:graphicFrame>
    </p:spTree>
    <p:extLst>
      <p:ext uri="{BB962C8B-B14F-4D97-AF65-F5344CB8AC3E}">
        <p14:creationId xmlns:p14="http://schemas.microsoft.com/office/powerpoint/2010/main" val="7410122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DESTEKLENEN TANITIM FAALİYETLERİ</a:t>
            </a:r>
          </a:p>
        </p:txBody>
      </p:sp>
      <p:graphicFrame>
        <p:nvGraphicFramePr>
          <p:cNvPr id="2" name="Tablo 1">
            <a:extLst>
              <a:ext uri="{FF2B5EF4-FFF2-40B4-BE49-F238E27FC236}">
                <a16:creationId xmlns:a16="http://schemas.microsoft.com/office/drawing/2014/main" id="{50312F1E-4273-42FC-8060-A5D09452CE1E}"/>
              </a:ext>
            </a:extLst>
          </p:cNvPr>
          <p:cNvGraphicFramePr>
            <a:graphicFrameLocks noGrp="1"/>
          </p:cNvGraphicFramePr>
          <p:nvPr>
            <p:extLst>
              <p:ext uri="{D42A27DB-BD31-4B8C-83A1-F6EECF244321}">
                <p14:modId xmlns:p14="http://schemas.microsoft.com/office/powerpoint/2010/main" val="2994177382"/>
              </p:ext>
            </p:extLst>
          </p:nvPr>
        </p:nvGraphicFramePr>
        <p:xfrm>
          <a:off x="895739" y="2892489"/>
          <a:ext cx="22617404" cy="10769182"/>
        </p:xfrm>
        <a:graphic>
          <a:graphicData uri="http://schemas.openxmlformats.org/drawingml/2006/table">
            <a:tbl>
              <a:tblPr>
                <a:tableStyleId>{5940675A-B579-460E-94D1-54222C63F5DA}</a:tableStyleId>
              </a:tblPr>
              <a:tblGrid>
                <a:gridCol w="11914525">
                  <a:extLst>
                    <a:ext uri="{9D8B030D-6E8A-4147-A177-3AD203B41FA5}">
                      <a16:colId xmlns:a16="http://schemas.microsoft.com/office/drawing/2014/main" val="3108007819"/>
                    </a:ext>
                  </a:extLst>
                </a:gridCol>
                <a:gridCol w="10702879">
                  <a:extLst>
                    <a:ext uri="{9D8B030D-6E8A-4147-A177-3AD203B41FA5}">
                      <a16:colId xmlns:a16="http://schemas.microsoft.com/office/drawing/2014/main" val="2014160617"/>
                    </a:ext>
                  </a:extLst>
                </a:gridCol>
              </a:tblGrid>
              <a:tr h="905771">
                <a:tc>
                  <a:txBody>
                    <a:bodyPr/>
                    <a:lstStyle/>
                    <a:p>
                      <a:pPr algn="ctr" fontAlgn="ctr"/>
                      <a:r>
                        <a:rPr lang="tr-TR" sz="3200" b="1" u="none" strike="noStrike" dirty="0">
                          <a:solidFill>
                            <a:srgbClr val="D8AD65"/>
                          </a:solidFill>
                          <a:effectLst/>
                        </a:rPr>
                        <a:t>ÖZEL TANITIM GİDERLERİ</a:t>
                      </a:r>
                      <a:endParaRPr lang="tr-TR" sz="3200" b="1" i="0" u="none" strike="noStrike" dirty="0">
                        <a:solidFill>
                          <a:srgbClr val="D8AD65"/>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rgbClr val="D8AD65"/>
                          </a:solidFill>
                          <a:effectLst/>
                        </a:rPr>
                        <a:t>DİĞER TANITIM HARCAMALARI</a:t>
                      </a:r>
                      <a:endParaRPr lang="tr-TR" sz="3200" b="1" i="0" u="none" strike="noStrike" dirty="0">
                        <a:solidFill>
                          <a:srgbClr val="D8AD65"/>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1848004495"/>
                  </a:ext>
                </a:extLst>
              </a:tr>
              <a:tr h="1509621">
                <a:tc>
                  <a:txBody>
                    <a:bodyPr/>
                    <a:lstStyle/>
                    <a:p>
                      <a:pPr algn="ctr" fontAlgn="ctr"/>
                      <a:r>
                        <a:rPr lang="tr-TR" sz="3200" b="1" u="none" strike="noStrike" dirty="0">
                          <a:solidFill>
                            <a:schemeClr val="bg1"/>
                          </a:solidFill>
                          <a:effectLst/>
                        </a:rPr>
                        <a:t>Çevrim içi olanlar da dahil olmak üzere zincir marketlerin raflarına girmek için bir defalığına mahsus yapılan ödemeler (Listeleme bedeli)</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chemeClr val="bg1"/>
                          </a:solidFill>
                          <a:effectLst/>
                        </a:rPr>
                        <a:t>Toplu e-posta/SMS/MMS</a:t>
                      </a:r>
                      <a:endParaRPr lang="tr-TR" sz="3200" b="1" i="0" u="none" strike="noStrike" dirty="0">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787685668"/>
                  </a:ext>
                </a:extLst>
              </a:tr>
              <a:tr h="905771">
                <a:tc>
                  <a:txBody>
                    <a:bodyPr/>
                    <a:lstStyle/>
                    <a:p>
                      <a:pPr algn="ctr" fontAlgn="ctr"/>
                      <a:r>
                        <a:rPr lang="tr-TR" sz="3200" b="1" u="none" strike="noStrike" dirty="0">
                          <a:solidFill>
                            <a:schemeClr val="bg1"/>
                          </a:solidFill>
                          <a:effectLst/>
                        </a:rPr>
                        <a:t>Satışa konu olmayan ve üzerinde markanın yer aldığı tanıtım malzemeleri</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chemeClr val="bg1"/>
                          </a:solidFill>
                          <a:effectLst/>
                        </a:rPr>
                        <a:t>Tanıtım filmi yapımı</a:t>
                      </a:r>
                      <a:endParaRPr lang="tr-TR" sz="3200" b="1" i="0" u="none" strike="noStrike" dirty="0">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1550632875"/>
                  </a:ext>
                </a:extLst>
              </a:tr>
              <a:tr h="1384111">
                <a:tc>
                  <a:txBody>
                    <a:bodyPr/>
                    <a:lstStyle/>
                    <a:p>
                      <a:pPr algn="ctr" fontAlgn="ctr"/>
                      <a:r>
                        <a:rPr lang="tr-TR" sz="3200" b="1" u="none" strike="noStrike" dirty="0">
                          <a:solidFill>
                            <a:schemeClr val="bg1"/>
                          </a:solidFill>
                          <a:effectLst/>
                        </a:rPr>
                        <a:t>Ürünlerin satışa sunulduğu (üzerinde markanın iletişimi yapılan) standlar/soğutucular</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chemeClr val="bg1"/>
                          </a:solidFill>
                          <a:effectLst/>
                        </a:rPr>
                        <a:t>Sponsorluk</a:t>
                      </a:r>
                      <a:endParaRPr lang="tr-TR" sz="3200" b="1" i="0" u="none" strike="noStrike" dirty="0">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421904219"/>
                  </a:ext>
                </a:extLst>
              </a:tr>
              <a:tr h="1384111">
                <a:tc>
                  <a:txBody>
                    <a:bodyPr/>
                    <a:lstStyle/>
                    <a:p>
                      <a:pPr algn="ctr" fontAlgn="ctr"/>
                      <a:r>
                        <a:rPr lang="tr-TR" sz="3200" b="1" u="none" strike="noStrike" dirty="0">
                          <a:solidFill>
                            <a:schemeClr val="bg1"/>
                          </a:solidFill>
                          <a:effectLst/>
                        </a:rPr>
                        <a:t>Tadım aktiviteleri</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chemeClr val="bg1"/>
                          </a:solidFill>
                          <a:effectLst/>
                        </a:rPr>
                        <a:t>Yapı bilgi modeli (BIM) objelerinin* uluslararası platformda sergilenme aidatı</a:t>
                      </a:r>
                      <a:endParaRPr lang="tr-TR" sz="3200" b="1" i="0" u="none" strike="noStrike" dirty="0">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239371830"/>
                  </a:ext>
                </a:extLst>
              </a:tr>
              <a:tr h="905771">
                <a:tc>
                  <a:txBody>
                    <a:bodyPr/>
                    <a:lstStyle/>
                    <a:p>
                      <a:pPr algn="ctr" fontAlgn="ctr"/>
                      <a:r>
                        <a:rPr lang="tr-TR" sz="3200" b="1" u="none" strike="noStrike" dirty="0">
                          <a:solidFill>
                            <a:schemeClr val="bg1"/>
                          </a:solidFill>
                          <a:effectLst/>
                        </a:rPr>
                        <a:t>Defile/gösteri/seminer/konferans düzenleme gideri</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2474280806"/>
                  </a:ext>
                </a:extLst>
              </a:tr>
              <a:tr h="905771">
                <a:tc>
                  <a:txBody>
                    <a:bodyPr/>
                    <a:lstStyle/>
                    <a:p>
                      <a:pPr algn="ctr" fontAlgn="ctr"/>
                      <a:r>
                        <a:rPr lang="tr-TR" sz="3200" b="1" u="none" strike="noStrike" dirty="0">
                          <a:solidFill>
                            <a:schemeClr val="bg1"/>
                          </a:solidFill>
                          <a:effectLst/>
                        </a:rPr>
                        <a:t>3 aya kadar geçici (pop-up) mağazacılık gideri</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625019982"/>
                  </a:ext>
                </a:extLst>
              </a:tr>
              <a:tr h="905771">
                <a:tc>
                  <a:txBody>
                    <a:bodyPr/>
                    <a:lstStyle/>
                    <a:p>
                      <a:pPr algn="ctr" fontAlgn="ctr"/>
                      <a:r>
                        <a:rPr lang="tr-TR" sz="3200" b="1" u="none" strike="noStrike" dirty="0">
                          <a:solidFill>
                            <a:schemeClr val="bg1"/>
                          </a:solidFill>
                          <a:effectLst/>
                        </a:rPr>
                        <a:t>Halkla ilişkiler (PR) ajansı ücretleri/komisyonları</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2230780420"/>
                  </a:ext>
                </a:extLst>
              </a:tr>
              <a:tr h="905771">
                <a:tc>
                  <a:txBody>
                    <a:bodyPr/>
                    <a:lstStyle/>
                    <a:p>
                      <a:pPr algn="ctr" fontAlgn="ctr"/>
                      <a:r>
                        <a:rPr lang="tr-TR" sz="3200" b="1" u="none" strike="noStrike" dirty="0">
                          <a:solidFill>
                            <a:schemeClr val="bg1"/>
                          </a:solidFill>
                          <a:effectLst/>
                        </a:rPr>
                        <a:t>Film/dizi/belgesel/dijital oyunlarda ürün yerleştirme</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141091089"/>
                  </a:ext>
                </a:extLst>
              </a:tr>
              <a:tr h="905771">
                <a:tc>
                  <a:txBody>
                    <a:bodyPr/>
                    <a:lstStyle/>
                    <a:p>
                      <a:pPr algn="ctr" fontAlgn="ctr"/>
                      <a:r>
                        <a:rPr lang="tr-TR" sz="3200" b="1" u="none" strike="noStrike" dirty="0">
                          <a:solidFill>
                            <a:schemeClr val="bg1"/>
                          </a:solidFill>
                          <a:effectLst/>
                        </a:rPr>
                        <a:t>Sosyal medya etkileyicisi (influencer) aracılığıyla yapılan tanıtımlar</a:t>
                      </a:r>
                      <a:endParaRPr lang="tr-TR" sz="3200" b="1"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1"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3303109903"/>
                  </a:ext>
                </a:extLst>
              </a:tr>
            </a:tbl>
          </a:graphicData>
        </a:graphic>
      </p:graphicFrame>
    </p:spTree>
    <p:extLst>
      <p:ext uri="{BB962C8B-B14F-4D97-AF65-F5344CB8AC3E}">
        <p14:creationId xmlns:p14="http://schemas.microsoft.com/office/powerpoint/2010/main" val="6257561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Rectangle">
            <a:extLst>
              <a:ext uri="{FF2B5EF4-FFF2-40B4-BE49-F238E27FC236}">
                <a16:creationId xmlns:a16="http://schemas.microsoft.com/office/drawing/2014/main" id="{5FFFA1D7-911D-4B79-B8B0-D61E56252ACF}"/>
              </a:ext>
            </a:extLst>
          </p:cNvPr>
          <p:cNvGrpSpPr/>
          <p:nvPr/>
        </p:nvGrpSpPr>
        <p:grpSpPr>
          <a:xfrm>
            <a:off x="13509444" y="2430551"/>
            <a:ext cx="7470497" cy="6086279"/>
            <a:chOff x="0" y="0"/>
            <a:chExt cx="11052295" cy="1969638"/>
          </a:xfrm>
        </p:grpSpPr>
        <p:sp>
          <p:nvSpPr>
            <p:cNvPr id="47" name="Rectangle">
              <a:extLst>
                <a:ext uri="{FF2B5EF4-FFF2-40B4-BE49-F238E27FC236}">
                  <a16:creationId xmlns:a16="http://schemas.microsoft.com/office/drawing/2014/main" id="{FDC0FABC-4CAB-4D62-B1E0-22EC62923BF9}"/>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49" name="Rectangle Rectangle" descr="Rectangle Rectangle">
              <a:extLst>
                <a:ext uri="{FF2B5EF4-FFF2-40B4-BE49-F238E27FC236}">
                  <a16:creationId xmlns:a16="http://schemas.microsoft.com/office/drawing/2014/main" id="{2AF7C49B-66AC-41EC-846C-BA97384BA69E}"/>
                </a:ext>
              </a:extLst>
            </p:cNvPr>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dirty="0"/>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TANITIM DESTEĞİ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84764" y="2708657"/>
            <a:ext cx="7366146" cy="3693319"/>
          </a:xfrm>
          <a:prstGeom prst="rect">
            <a:avLst/>
          </a:prstGeom>
        </p:spPr>
        <p:txBody>
          <a:bodyPr wrap="square">
            <a:spAutoFit/>
          </a:bodyPr>
          <a:lstStyle/>
          <a:p>
            <a:pPr algn="l"/>
            <a:r>
              <a:rPr lang="tr-TR" sz="2600" b="1" i="1" dirty="0">
                <a:solidFill>
                  <a:srgbClr val="D8AD65"/>
                </a:solidFill>
                <a:latin typeface="Myriad Pro Cond"/>
              </a:rPr>
              <a:t>Birime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6</a:t>
            </a:r>
            <a:r>
              <a:rPr lang="tr-TR" altLang="tr-TR" sz="2600" b="1" i="1" dirty="0">
                <a:solidFill>
                  <a:schemeClr val="bg1"/>
                </a:solidFill>
                <a:latin typeface="Myriad Pro Cond"/>
              </a:rPr>
              <a:t>.989.353 </a:t>
            </a:r>
            <a:r>
              <a:rPr lang="tr-TR" sz="2600" b="1" i="1" dirty="0">
                <a:solidFill>
                  <a:schemeClr val="bg1"/>
                </a:solidFill>
                <a:latin typeface="Myriad Pro Cond"/>
              </a:rPr>
              <a:t>₺ </a:t>
            </a:r>
            <a:r>
              <a:rPr lang="tr-TR" altLang="tr-TR" sz="2600" b="1" i="1" dirty="0">
                <a:solidFill>
                  <a:schemeClr val="bg1"/>
                </a:solidFill>
                <a:latin typeface="Myriad Pro Cond"/>
              </a:rPr>
              <a:t>/Yıl/Her Bir Ülke</a:t>
            </a: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a:solidFill>
                  <a:srgbClr val="D8AD65"/>
                </a:solidFill>
                <a:latin typeface="Myriad Pro Cond"/>
              </a:rPr>
              <a:t>Faydalanıcı: </a:t>
            </a:r>
            <a:r>
              <a:rPr lang="tr-TR" sz="2600" b="1" i="1" dirty="0">
                <a:solidFill>
                  <a:schemeClr val="bg1"/>
                </a:solidFill>
                <a:latin typeface="Myriad Pro Cond"/>
              </a:rPr>
              <a:t>Şirketler</a:t>
            </a:r>
          </a:p>
          <a:p>
            <a:endParaRPr lang="tr-TR" sz="2600" b="1" i="1" dirty="0">
              <a:solidFill>
                <a:schemeClr val="bg1"/>
              </a:solidFill>
              <a:latin typeface="Myriad Pro Cond"/>
            </a:endParaRPr>
          </a:p>
          <a:p>
            <a:endParaRPr lang="tr-TR" sz="2600" b="1" i="1" dirty="0">
              <a:solidFill>
                <a:schemeClr val="bg1"/>
              </a:solidFill>
              <a:latin typeface="Myriad Pro Cond"/>
            </a:endParaRPr>
          </a:p>
          <a:p>
            <a:endParaRPr lang="tr-TR" sz="2600" b="1" i="1" dirty="0">
              <a:solidFill>
                <a:schemeClr val="bg1"/>
              </a:solidFill>
              <a:latin typeface="Myriad Pro Cond"/>
            </a:endParaRPr>
          </a:p>
        </p:txBody>
      </p:sp>
      <p:sp>
        <p:nvSpPr>
          <p:cNvPr id="3" name="Dikdörtgen 2">
            <a:extLst>
              <a:ext uri="{FF2B5EF4-FFF2-40B4-BE49-F238E27FC236}">
                <a16:creationId xmlns:a16="http://schemas.microsoft.com/office/drawing/2014/main" id="{814898DA-B160-4FAE-96DE-78EBE03A4DD4}"/>
              </a:ext>
            </a:extLst>
          </p:cNvPr>
          <p:cNvSpPr/>
          <p:nvPr/>
        </p:nvSpPr>
        <p:spPr>
          <a:xfrm>
            <a:off x="13784764" y="5674015"/>
            <a:ext cx="12192000" cy="2893100"/>
          </a:xfrm>
          <a:prstGeom prst="rect">
            <a:avLst/>
          </a:prstGeom>
        </p:spPr>
        <p:txBody>
          <a:bodyPr>
            <a:spAutoFit/>
          </a:bodyPr>
          <a:lstStyle/>
          <a:p>
            <a:pPr algn="l"/>
            <a:r>
              <a:rPr lang="tr-TR" sz="2600" b="1" i="1" dirty="0">
                <a:solidFill>
                  <a:srgbClr val="D8AD65"/>
                </a:solidFill>
                <a:latin typeface="Myriad Pro Cond"/>
              </a:rPr>
              <a:t>Marka Tesciline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11.183</a:t>
            </a:r>
            <a:r>
              <a:rPr lang="tr-TR" altLang="tr-TR" sz="2600" b="1" i="1" dirty="0">
                <a:solidFill>
                  <a:schemeClr val="bg1"/>
                </a:solidFill>
                <a:latin typeface="Myriad Pro Cond"/>
              </a:rPr>
              <a:t>.893 </a:t>
            </a:r>
            <a:r>
              <a:rPr lang="tr-TR" sz="2600" b="1" i="1" dirty="0">
                <a:solidFill>
                  <a:schemeClr val="bg1"/>
                </a:solidFill>
                <a:latin typeface="Myriad Pro Cond"/>
              </a:rPr>
              <a:t>₺ /Yıl</a:t>
            </a:r>
            <a:endParaRPr lang="tr-TR" altLang="tr-TR" sz="2600" b="1" i="1" dirty="0">
              <a:solidFill>
                <a:schemeClr val="bg1"/>
              </a:solidFill>
              <a:latin typeface="Myriad Pro Cond"/>
            </a:endParaRP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a:solidFill>
                  <a:srgbClr val="D8AD65"/>
                </a:solidFill>
                <a:latin typeface="Myriad Pro Cond"/>
              </a:rPr>
              <a:t>Faydalanıcı: </a:t>
            </a:r>
            <a:r>
              <a:rPr lang="tr-TR" sz="2600" b="1" i="1" dirty="0">
                <a:solidFill>
                  <a:schemeClr val="bg1"/>
                </a:solidFill>
                <a:latin typeface="Myriad Pro Cond"/>
              </a:rPr>
              <a:t>Şirketler</a:t>
            </a:r>
          </a:p>
          <a:p>
            <a:endParaRPr lang="tr-TR" sz="2600" dirty="0">
              <a:solidFill>
                <a:schemeClr val="tx1"/>
              </a:solidFill>
            </a:endParaRPr>
          </a:p>
        </p:txBody>
      </p:sp>
      <p:cxnSp>
        <p:nvCxnSpPr>
          <p:cNvPr id="6" name="Düz Bağlayıcı 5">
            <a:extLst>
              <a:ext uri="{FF2B5EF4-FFF2-40B4-BE49-F238E27FC236}">
                <a16:creationId xmlns:a16="http://schemas.microsoft.com/office/drawing/2014/main" id="{98357716-A48F-4413-B6D1-6860FC23BAB3}"/>
              </a:ext>
            </a:extLst>
          </p:cNvPr>
          <p:cNvCxnSpPr>
            <a:cxnSpLocks/>
          </p:cNvCxnSpPr>
          <p:nvPr/>
        </p:nvCxnSpPr>
        <p:spPr>
          <a:xfrm flipV="1">
            <a:off x="13769022" y="5373057"/>
            <a:ext cx="6863209" cy="1"/>
          </a:xfrm>
          <a:prstGeom prst="line">
            <a:avLst/>
          </a:prstGeom>
          <a:noFill/>
          <a:ln w="12700" cap="flat">
            <a:solidFill>
              <a:srgbClr val="C0A166"/>
            </a:solidFill>
            <a:prstDash val="solid"/>
            <a:miter lim="400000"/>
          </a:ln>
          <a:effectLst/>
          <a:sp3d/>
        </p:spPr>
        <p:style>
          <a:lnRef idx="0">
            <a:scrgbClr r="0" g="0" b="0"/>
          </a:lnRef>
          <a:fillRef idx="0">
            <a:scrgbClr r="0" g="0" b="0"/>
          </a:fillRef>
          <a:effectRef idx="0">
            <a:scrgbClr r="0" g="0" b="0"/>
          </a:effectRef>
          <a:fontRef idx="none"/>
        </p:style>
      </p:cxnSp>
      <p:sp>
        <p:nvSpPr>
          <p:cNvPr id="45" name="Metin kutusu 44">
            <a:extLst>
              <a:ext uri="{FF2B5EF4-FFF2-40B4-BE49-F238E27FC236}">
                <a16:creationId xmlns:a16="http://schemas.microsoft.com/office/drawing/2014/main" id="{40783137-B6CE-443D-867C-87AEACBF7A7C}"/>
              </a:ext>
            </a:extLst>
          </p:cNvPr>
          <p:cNvSpPr txBox="1"/>
          <p:nvPr/>
        </p:nvSpPr>
        <p:spPr>
          <a:xfrm>
            <a:off x="3583819" y="2890258"/>
            <a:ext cx="9355555" cy="72728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R="0" algn="l" defTabSz="2438338" rtl="0" fontAlgn="auto" latinLnBrk="0" hangingPunct="0">
              <a:lnSpc>
                <a:spcPct val="100000"/>
              </a:lnSpc>
              <a:spcBef>
                <a:spcPts val="0"/>
              </a:spcBef>
              <a:spcAft>
                <a:spcPts val="0"/>
              </a:spcAft>
              <a:buClrTx/>
              <a:buSzTx/>
              <a:tabLst/>
            </a:pPr>
            <a:endParaRPr lang="tr-TR" sz="3600" b="1" i="1" dirty="0">
              <a:solidFill>
                <a:schemeClr val="bg1"/>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tanıtımının yapılması</a:t>
            </a:r>
          </a:p>
          <a:p>
            <a:pPr marR="0" algn="l" defTabSz="2438338" rtl="0" fontAlgn="auto" latinLnBrk="0" hangingPunct="0">
              <a:lnSpc>
                <a:spcPct val="100000"/>
              </a:lnSpc>
              <a:spcBef>
                <a:spcPts val="0"/>
              </a:spcBef>
              <a:spcAft>
                <a:spcPts val="0"/>
              </a:spcAft>
              <a:buClrTx/>
              <a:buSzTx/>
              <a:tabLst/>
            </a:pPr>
            <a:endParaRPr lang="tr-TR" sz="3600" b="1" i="1" dirty="0">
              <a:solidFill>
                <a:schemeClr val="bg1"/>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İhracat olması (ihracatın yarısı kadar destek alınabilir</a:t>
            </a:r>
            <a:r>
              <a:rPr lang="tr-TR" sz="2800" b="1" i="1" dirty="0">
                <a:solidFill>
                  <a:schemeClr val="bg1"/>
                </a:solidFill>
                <a:latin typeface="Myriad Pro Cond"/>
              </a:rPr>
              <a:t>)</a:t>
            </a:r>
          </a:p>
          <a:p>
            <a:pPr marR="0" algn="l" defTabSz="2438338" rtl="0" fontAlgn="auto" latinLnBrk="0" hangingPunct="0">
              <a:lnSpc>
                <a:spcPct val="100000"/>
              </a:lnSpc>
              <a:spcBef>
                <a:spcPts val="0"/>
              </a:spcBef>
              <a:spcAft>
                <a:spcPts val="0"/>
              </a:spcAft>
              <a:buClrTx/>
              <a:buSzTx/>
              <a:tabLst/>
            </a:pPr>
            <a:endParaRPr lang="tr-TR" sz="2800" b="1" i="1" dirty="0">
              <a:solidFill>
                <a:schemeClr val="bg1"/>
              </a:solidFill>
              <a:latin typeface="Myriad Pro Cond"/>
            </a:endParaRPr>
          </a:p>
          <a:p>
            <a:pPr marL="342900" indent="-342900" algn="l">
              <a:buFont typeface="Arial" panose="020B0604020202020204" pitchFamily="34" charset="0"/>
              <a:buChar char="•"/>
            </a:pPr>
            <a:r>
              <a:rPr lang="tr-TR" sz="3600" b="1" i="1" dirty="0">
                <a:solidFill>
                  <a:schemeClr val="bg1"/>
                </a:solidFill>
                <a:latin typeface="Myriad Pro Cond"/>
              </a:rPr>
              <a:t>Desteklenen birimi olmayan ülkelerde yapılan tanıtımlarda marka tescil şartı (başvurusu yeterli)</a:t>
            </a:r>
          </a:p>
        </p:txBody>
      </p:sp>
    </p:spTree>
    <p:extLst>
      <p:ext uri="{BB962C8B-B14F-4D97-AF65-F5344CB8AC3E}">
        <p14:creationId xmlns:p14="http://schemas.microsoft.com/office/powerpoint/2010/main" val="19125480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dirty="0"/>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dirty="0"/>
              <a:t>ÇOK KANALLI ZİNCİR MAĞAZA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82800363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tekCro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2686</TotalTime>
  <Words>1758</Words>
  <Application>Microsoft Office PowerPoint</Application>
  <PresentationFormat>Özel</PresentationFormat>
  <Paragraphs>489</Paragraphs>
  <Slides>33</Slides>
  <Notes>19</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33</vt:i4>
      </vt:variant>
    </vt:vector>
  </HeadingPairs>
  <TitlesOfParts>
    <vt:vector size="45" baseType="lpstr">
      <vt:lpstr>Arial</vt:lpstr>
      <vt:lpstr>Calibri</vt:lpstr>
      <vt:lpstr>Helvetica</vt:lpstr>
      <vt:lpstr>Helvetica Neue</vt:lpstr>
      <vt:lpstr>Helvetica Neue Medium</vt:lpstr>
      <vt:lpstr>Myriad Pro Cond</vt:lpstr>
      <vt:lpstr>Times New Roman</vt:lpstr>
      <vt:lpstr>Verdana</vt:lpstr>
      <vt:lpstr>Wingdings</vt:lpstr>
      <vt:lpstr>21_BasicWhite</vt:lpstr>
      <vt:lpstr>PetekCross</vt:lpstr>
      <vt:lpstr>22_BasicWhite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İclal Sincer Şit</dc:creator>
  <cp:lastModifiedBy>Zeynep Merve Yavuz</cp:lastModifiedBy>
  <cp:revision>310</cp:revision>
  <cp:lastPrinted>2022-10-21T15:50:49Z</cp:lastPrinted>
  <dcterms:modified xsi:type="dcterms:W3CDTF">2024-03-26T13:44:12Z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id_classification_unclassified=0ef0d4bf-59b8-4ae6-bbc0-fafde041157b</vt:lpwstr>
  </property>
  <property fmtid="{D5CDD505-2E9C-101B-9397-08002B2CF9AE}" pid="3" name="geodilabeluser">
    <vt:lpwstr>user=29104945284</vt:lpwstr>
  </property>
  <property fmtid="{D5CDD505-2E9C-101B-9397-08002B2CF9AE}" pid="4" name="geodilabeltime">
    <vt:lpwstr>datetime=2024-03-11T06:59:26.835Z</vt:lpwstr>
  </property>
</Properties>
</file>