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9"/>
  </p:notesMasterIdLst>
  <p:sldIdLst>
    <p:sldId id="325" r:id="rId3"/>
    <p:sldId id="1874" r:id="rId4"/>
    <p:sldId id="1862" r:id="rId5"/>
    <p:sldId id="302" r:id="rId6"/>
    <p:sldId id="294" r:id="rId7"/>
    <p:sldId id="303" r:id="rId8"/>
    <p:sldId id="296" r:id="rId9"/>
    <p:sldId id="1881" r:id="rId10"/>
    <p:sldId id="316" r:id="rId11"/>
    <p:sldId id="315" r:id="rId12"/>
    <p:sldId id="256" r:id="rId13"/>
    <p:sldId id="293" r:id="rId14"/>
    <p:sldId id="1878" r:id="rId15"/>
    <p:sldId id="306" r:id="rId16"/>
    <p:sldId id="298" r:id="rId17"/>
    <p:sldId id="317" r:id="rId18"/>
    <p:sldId id="318" r:id="rId19"/>
    <p:sldId id="309" r:id="rId20"/>
    <p:sldId id="308" r:id="rId21"/>
    <p:sldId id="319" r:id="rId22"/>
    <p:sldId id="320" r:id="rId23"/>
    <p:sldId id="1879" r:id="rId24"/>
    <p:sldId id="321" r:id="rId25"/>
    <p:sldId id="322" r:id="rId26"/>
    <p:sldId id="323" r:id="rId27"/>
    <p:sldId id="305" r:id="rId28"/>
    <p:sldId id="324" r:id="rId29"/>
    <p:sldId id="299" r:id="rId30"/>
    <p:sldId id="300" r:id="rId31"/>
    <p:sldId id="307" r:id="rId32"/>
    <p:sldId id="313" r:id="rId33"/>
    <p:sldId id="286" r:id="rId34"/>
    <p:sldId id="1876" r:id="rId35"/>
    <p:sldId id="1877" r:id="rId36"/>
    <p:sldId id="1880" r:id="rId37"/>
    <p:sldId id="1864" r:id="rId38"/>
  </p:sldIdLst>
  <p:sldSz cx="24384000" cy="13716000"/>
  <p:notesSz cx="6805613"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yza Basri" initials="BB" lastIdx="2" clrIdx="0">
    <p:extLst>
      <p:ext uri="{19B8F6BF-5375-455C-9EA6-DF929625EA0E}">
        <p15:presenceInfo xmlns:p15="http://schemas.microsoft.com/office/powerpoint/2012/main" userId="Beyza Bas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D65"/>
    <a:srgbClr val="E43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12700"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302" autoAdjust="0"/>
  </p:normalViewPr>
  <p:slideViewPr>
    <p:cSldViewPr snapToGrid="0" snapToObjects="1">
      <p:cViewPr varScale="1">
        <p:scale>
          <a:sx n="46" d="100"/>
          <a:sy n="46" d="100"/>
        </p:scale>
        <p:origin x="450" y="24"/>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92075" y="746125"/>
            <a:ext cx="6623050" cy="3725863"/>
          </a:xfrm>
          <a:prstGeom prst="rect">
            <a:avLst/>
          </a:prstGeom>
        </p:spPr>
        <p:txBody>
          <a:bodyPr/>
          <a:lstStyle/>
          <a:p>
            <a:endParaRPr/>
          </a:p>
        </p:txBody>
      </p:sp>
      <p:sp>
        <p:nvSpPr>
          <p:cNvPr id="27" name="Shape 27"/>
          <p:cNvSpPr>
            <a:spLocks noGrp="1"/>
          </p:cNvSpPr>
          <p:nvPr>
            <p:ph type="body" sz="quarter" idx="1"/>
          </p:nvPr>
        </p:nvSpPr>
        <p:spPr>
          <a:xfrm>
            <a:off x="907415" y="4721186"/>
            <a:ext cx="4990783" cy="4472702"/>
          </a:xfrm>
          <a:prstGeom prst="rect">
            <a:avLst/>
          </a:prstGeom>
        </p:spPr>
        <p:txBody>
          <a:bodyPr/>
          <a:lstStyle/>
          <a:p>
            <a:endParaRPr/>
          </a:p>
        </p:txBody>
      </p:sp>
    </p:spTree>
    <p:extLst>
      <p:ext uri="{BB962C8B-B14F-4D97-AF65-F5344CB8AC3E}">
        <p14:creationId xmlns:p14="http://schemas.microsoft.com/office/powerpoint/2010/main" val="399981575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8215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2387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9492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935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4454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4733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6715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1221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1319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0321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7031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9475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7252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7996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325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6763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3585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0997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37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şlık Slaydı">
    <p:bg>
      <p:bgPr>
        <a:solidFill>
          <a:schemeClr val="bg1"/>
        </a:solidFill>
        <a:effectLst/>
      </p:bgPr>
    </p:bg>
    <p:spTree>
      <p:nvGrpSpPr>
        <p:cNvPr id="1" name=""/>
        <p:cNvGrpSpPr/>
        <p:nvPr/>
      </p:nvGrpSpPr>
      <p:grpSpPr>
        <a:xfrm>
          <a:off x="0" y="0"/>
          <a:ext cx="0" cy="0"/>
          <a:chOff x="0" y="0"/>
          <a:chExt cx="0" cy="0"/>
        </a:xfrm>
      </p:grpSpPr>
      <p:pic>
        <p:nvPicPr>
          <p:cNvPr id="3" name="Resim 2" descr="eklem bacaklı içeren bir resim&#10;&#10;Açıklama otomatik olarak oluşturuldu">
            <a:extLst>
              <a:ext uri="{FF2B5EF4-FFF2-40B4-BE49-F238E27FC236}">
                <a16:creationId xmlns:a16="http://schemas.microsoft.com/office/drawing/2014/main" id="{AB3BA4D1-29EC-D2CF-6779-0B7AFB8B34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82403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13354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042739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video" Target="../media/media1.mp4"/><Relationship Id="rId4" Type="http://schemas.microsoft.com/office/2007/relationships/media" Target="../media/media1.mp4"/></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blue-frame-of-moving-dots-and-lines-2022-01-30-02-32-12-utc.mp4" descr="a-blue-frame-of-moving-dots-and-lines-2022-01-30-02-32-12-utc.mp4"/>
          <p:cNvPicPr>
            <a:picLocks/>
          </p:cNvPicPr>
          <p:nvPr>
            <a:videoFile r:link="rId5"/>
            <p:extLst>
              <p:ext uri="{DAA4B4D4-6D71-4841-9C94-3DE7FCFB9230}">
                <p14:media xmlns:p14="http://schemas.microsoft.com/office/powerpoint/2010/main" r:embed="rId4"/>
              </p:ext>
            </p:extLst>
          </p:nvPr>
        </p:nvPicPr>
        <p:blipFill>
          <a:blip r:embed="rId6"/>
          <a:stretch>
            <a:fillRect/>
          </a:stretch>
        </p:blipFill>
        <p:spPr>
          <a:xfrm>
            <a:off x="-89210" y="-50182"/>
            <a:ext cx="24562420" cy="13816364"/>
          </a:xfrm>
          <a:prstGeom prst="rect">
            <a:avLst/>
          </a:prstGeom>
          <a:ln w="12700">
            <a:miter lim="400000"/>
          </a:ln>
        </p:spPr>
      </p:pic>
      <p:sp>
        <p:nvSpPr>
          <p:cNvPr id="3" name="Presentation Title"/>
          <p:cNvSpPr txBox="1">
            <a:spLocks noGrp="1"/>
          </p:cNvSpPr>
          <p:nvPr>
            <p:ph type="title" hasCustomPrompt="1"/>
          </p:nvPr>
        </p:nvSpPr>
        <p:spPr>
          <a:xfrm>
            <a:off x="4597083" y="3896907"/>
            <a:ext cx="15189832" cy="321357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b">
            <a:normAutofit/>
          </a:bodyPr>
          <a:lstStyle/>
          <a:p>
            <a:r>
              <a:t>Presentation Title</a:t>
            </a:r>
          </a:p>
        </p:txBody>
      </p:sp>
      <p:sp>
        <p:nvSpPr>
          <p:cNvPr id="4" name="Body Level One…"/>
          <p:cNvSpPr txBox="1">
            <a:spLocks noGrp="1"/>
          </p:cNvSpPr>
          <p:nvPr>
            <p:ph type="body" idx="1" hasCustomPrompt="1"/>
          </p:nvPr>
        </p:nvSpPr>
        <p:spPr>
          <a:xfrm>
            <a:off x="4593520" y="7110477"/>
            <a:ext cx="15189828" cy="13170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ormAutofit/>
          </a:bodyPr>
          <a:lstStyle/>
          <a:p>
            <a:r>
              <a:t>Presentation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33229" y="11126150"/>
            <a:ext cx="308902" cy="293153"/>
          </a:xfrm>
          <a:prstGeom prst="rect">
            <a:avLst/>
          </a:prstGeom>
          <a:ln w="3175">
            <a:miter lim="400000"/>
          </a:ln>
        </p:spPr>
        <p:txBody>
          <a:bodyPr wrap="none" lIns="35120" tIns="35120" rIns="35120" bIns="35120" anchor="b">
            <a:spAutoFit/>
          </a:bodyPr>
          <a:lstStyle>
            <a:lvl1pPr defTabSz="584200">
              <a:defRPr sz="16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8506395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tr-TR"/>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dirty="0"/>
              <a:t>YENİ NESİL İHRACAT DESTEKLERİ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45235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YURT DIŞI MARKA TESCİL DESTEĞİ</a:t>
            </a:r>
            <a:endParaRPr sz="6000" dirty="0">
              <a:latin typeface="Calibri" panose="020F0502020204030204" pitchFamily="34" charset="0"/>
              <a:cs typeface="Calibri" panose="020F0502020204030204" pitchFamily="34" charset="0"/>
            </a:endParaRP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8679987" y="8686770"/>
            <a:ext cx="7489134" cy="4062651"/>
          </a:xfrm>
          <a:prstGeom prst="rect">
            <a:avLst/>
          </a:prstGeom>
          <a:noFill/>
          <a:ln>
            <a:solidFill>
              <a:srgbClr val="0070C0"/>
            </a:solidFill>
          </a:ln>
        </p:spPr>
        <p:txBody>
          <a:bodyPr wrap="square" rtlCol="0">
            <a:spAutoFit/>
          </a:bodyPr>
          <a:lstStyle/>
          <a:p>
            <a:pPr lvl="0" algn="ctr">
              <a:buClr>
                <a:srgbClr val="990000"/>
              </a:buClr>
              <a:defRPr/>
            </a:pPr>
            <a:endParaRPr lang="tr-TR" sz="2800" b="1" dirty="0">
              <a:solidFill>
                <a:schemeClr val="bg1"/>
              </a:solidFill>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2.096.497 TL / Yıl</a:t>
            </a:r>
          </a:p>
          <a:p>
            <a:pPr lvl="0" algn="ctr">
              <a:buClr>
                <a:srgbClr val="990000"/>
              </a:buClr>
              <a:defRPr/>
            </a:pPr>
            <a:r>
              <a:rPr lang="tr-TR" sz="3600" b="1" dirty="0">
                <a:solidFill>
                  <a:srgbClr val="ED3338"/>
                </a:solidFill>
                <a:latin typeface="Myriad Pro Cond"/>
              </a:rPr>
              <a:t>4 yıl</a:t>
            </a:r>
          </a:p>
          <a:p>
            <a:pPr lvl="0">
              <a:buClr>
                <a:srgbClr val="990000"/>
              </a:buClr>
              <a:defRPr/>
            </a:pPr>
            <a:r>
              <a:rPr lang="tr-TR" sz="3600" b="1" dirty="0">
                <a:solidFill>
                  <a:schemeClr val="bg1"/>
                </a:solidFill>
                <a:latin typeface="Myriad Pro Cond"/>
              </a:rPr>
              <a:t>Hedef Ülkeler: </a:t>
            </a:r>
            <a:r>
              <a:rPr lang="tr-TR" sz="3600" b="1" dirty="0">
                <a:solidFill>
                  <a:srgbClr val="ED3338"/>
                </a:solidFill>
                <a:latin typeface="Myriad Pro Cond"/>
              </a:rPr>
              <a:t>%20</a:t>
            </a:r>
          </a:p>
          <a:p>
            <a:pPr lvl="0">
              <a:buClr>
                <a:srgbClr val="990000"/>
              </a:buClr>
              <a:defRPr/>
            </a:pPr>
            <a:r>
              <a:rPr lang="tr-TR" sz="3600" b="1" dirty="0">
                <a:solidFill>
                  <a:schemeClr val="bg1"/>
                </a:solidFill>
                <a:latin typeface="Myriad Pro Cond"/>
              </a:rPr>
              <a:t>Hedef Sektör: </a:t>
            </a:r>
            <a:r>
              <a:rPr lang="tr-TR" sz="3600" b="1" dirty="0">
                <a:solidFill>
                  <a:srgbClr val="ED3338"/>
                </a:solidFill>
                <a:latin typeface="Myriad Pro Cond"/>
              </a:rPr>
              <a:t>%5</a:t>
            </a:r>
          </a:p>
          <a:p>
            <a:pPr lvl="0" algn="ctr">
              <a:buClr>
                <a:srgbClr val="990000"/>
              </a:buClr>
              <a:defRPr/>
            </a:pPr>
            <a:endParaRPr lang="tr-TR" sz="2800" b="1" dirty="0">
              <a:solidFill>
                <a:schemeClr val="bg1"/>
              </a:solidFill>
            </a:endParaRP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4037365" y="2568833"/>
            <a:ext cx="16774379" cy="556279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4759360" y="2821778"/>
            <a:ext cx="15746564" cy="50569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Yurt içi marka tescil belgesine sahip olunan markaların</a:t>
            </a:r>
          </a:p>
          <a:p>
            <a:pPr lvl="2" indent="0" defTabSz="914400" hangingPunct="1">
              <a:buClr>
                <a:srgbClr val="990000"/>
              </a:buClr>
              <a:defRPr/>
            </a:pP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sym typeface="Myriad Pro Condensed"/>
              </a:rPr>
              <a:t>Yurt dışı tescili giderleri</a:t>
            </a:r>
          </a:p>
          <a:p>
            <a:pPr lvl="2" indent="0" defTabSz="914400" hangingPunct="1">
              <a:buClr>
                <a:srgbClr val="990000"/>
              </a:buClr>
              <a:defRPr/>
            </a:pPr>
            <a:r>
              <a:rPr lang="tr-TR" sz="3600" b="1" dirty="0">
                <a:solidFill>
                  <a:schemeClr val="bg1"/>
                </a:solidFill>
                <a:latin typeface="Myriad Pro Cond"/>
                <a:cs typeface="Arial" pitchFamily="34" charset="0"/>
              </a:rPr>
              <a:t>(</a:t>
            </a:r>
            <a:r>
              <a:rPr lang="tr-TR" sz="3600" dirty="0">
                <a:solidFill>
                  <a:schemeClr val="bg1"/>
                </a:solidFill>
                <a:latin typeface="Myriad Pro Cond"/>
              </a:rPr>
              <a:t>marka/patent bürosu hizmet, danışmanlık giderleri, markanın o ülkede başka bir şirket adına tescil ettirilip ettirilmediğine ilişkin olarak yapılacak araştırma, inceleme, avukatlık ile ilgili bütün zorunlu giderleri )</a:t>
            </a: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rPr>
              <a:t>Yurt dışı tescilin korunması giderleri</a:t>
            </a:r>
          </a:p>
          <a:p>
            <a:pPr lvl="2" indent="0" defTabSz="914400" hangingPunct="1">
              <a:buClr>
                <a:srgbClr val="990000"/>
              </a:buClr>
              <a:defRPr/>
            </a:pPr>
            <a:r>
              <a:rPr lang="tr-TR" sz="3600" dirty="0">
                <a:solidFill>
                  <a:schemeClr val="bg1"/>
                </a:solidFill>
                <a:latin typeface="Myriad Pro Cond"/>
              </a:rPr>
              <a:t>(Yurt dışında tescil ettirilmiş markalarının korunmasına ilişkin avukatlık giderleri)</a:t>
            </a:r>
          </a:p>
        </p:txBody>
      </p:sp>
    </p:spTree>
    <p:extLst>
      <p:ext uri="{BB962C8B-B14F-4D97-AF65-F5344CB8AC3E}">
        <p14:creationId xmlns:p14="http://schemas.microsoft.com/office/powerpoint/2010/main" val="28083562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982528" cy="3864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095992" y="4641088"/>
            <a:ext cx="10567966" cy="4022098"/>
          </a:xfrm>
          <a:prstGeom prst="rect">
            <a:avLst/>
          </a:prstGeom>
        </p:spPr>
      </p:pic>
      <p:sp>
        <p:nvSpPr>
          <p:cNvPr id="41" name="YENİ NESİL İHRACAT DESTEKLERİ  VE…"/>
          <p:cNvSpPr txBox="1"/>
          <p:nvPr/>
        </p:nvSpPr>
        <p:spPr>
          <a:xfrm>
            <a:off x="7586552" y="4436623"/>
            <a:ext cx="9586846"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BELGESİ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2"/>
          <a:stretch>
            <a:fillRect/>
          </a:stretch>
        </p:blipFill>
        <p:spPr>
          <a:xfrm>
            <a:off x="4348974" y="2657818"/>
            <a:ext cx="16245443" cy="4215095"/>
          </a:xfrm>
          <a:prstGeom prst="rect">
            <a:avLst/>
          </a:prstGeom>
          <a:effectLst/>
        </p:spPr>
      </p:pic>
      <p:grpSp>
        <p:nvGrpSpPr>
          <p:cNvPr id="2" name="Shape">
            <a:extLst>
              <a:ext uri="{FF2B5EF4-FFF2-40B4-BE49-F238E27FC236}">
                <a16:creationId xmlns:a16="http://schemas.microsoft.com/office/drawing/2014/main" id="{157BFAB0-947C-4ABC-90EE-7757093EEA6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50AB4209-62CC-44DE-AF62-C6592A61C38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73E3B3-C901-4F58-9013-9610C204666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365FCEC2-6075-4389-8760-CE7257E512D9}"/>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E7C0931F-7F76-4A60-B4E2-23CEB33E82F9}"/>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11CE826-7008-45EE-8130-758BF952FD0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D29D4CFD-4191-4BC7-8E13-059B3C4DEB24}"/>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5B52199-F71A-4264-9D0B-D86217900BBF}"/>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17C3FA9-D8AD-46FD-867B-09D4D037FA13}"/>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ED20A81-F8F9-48C5-819D-5CAB20ED12D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B3A37A78-78DF-45D5-B59B-16BFB7B2FDF4}"/>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9F4FEFD9-B5E6-4C1A-928B-A448B206213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0D240AA8-E79D-4A64-9A26-4E9BCF57D1C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BB6034F9-EA28-472B-BC12-C9E026EA2F65}"/>
                  </a:ext>
                </a:extLst>
              </p:cNvPr>
              <p:cNvPicPr>
                <a:picLocks/>
              </p:cNvPicPr>
              <p:nvPr/>
            </p:nvPicPr>
            <p:blipFill>
              <a:blip r:embed="rId5"/>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D418E6FA-F2EE-441C-9105-41BEDAB71F6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CDF20DE0-3F35-4AC8-BDF4-7D39E8A7C35A}"/>
              </a:ext>
            </a:extLst>
          </p:cNvPr>
          <p:cNvSpPr txBox="1"/>
          <p:nvPr/>
        </p:nvSpPr>
        <p:spPr>
          <a:xfrm>
            <a:off x="5242545" y="1052178"/>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PAZARA GİRİŞ BELGESİ DESTEĞİ</a:t>
            </a:r>
            <a:endParaRPr sz="6000" dirty="0">
              <a:latin typeface="Calibri" panose="020F0502020204030204" pitchFamily="34" charset="0"/>
              <a:cs typeface="Calibri" panose="020F0502020204030204" pitchFamily="34" charset="0"/>
            </a:endParaRPr>
          </a:p>
        </p:txBody>
      </p:sp>
      <p:sp>
        <p:nvSpPr>
          <p:cNvPr id="27" name="Yuvarlatılmış Dikdörtgen 13">
            <a:extLst>
              <a:ext uri="{FF2B5EF4-FFF2-40B4-BE49-F238E27FC236}">
                <a16:creationId xmlns:a16="http://schemas.microsoft.com/office/drawing/2014/main" id="{4B876FE5-BBA9-4C68-9B22-A403DC75935F}"/>
              </a:ext>
            </a:extLst>
          </p:cNvPr>
          <p:cNvSpPr/>
          <p:nvPr/>
        </p:nvSpPr>
        <p:spPr>
          <a:xfrm>
            <a:off x="6772862" y="8980628"/>
            <a:ext cx="11460221" cy="33382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Metin kutusu 28">
            <a:extLst>
              <a:ext uri="{FF2B5EF4-FFF2-40B4-BE49-F238E27FC236}">
                <a16:creationId xmlns:a16="http://schemas.microsoft.com/office/drawing/2014/main" id="{E951479E-7F68-492D-8AEA-E99DC418BE1C}"/>
              </a:ext>
            </a:extLst>
          </p:cNvPr>
          <p:cNvSpPr txBox="1"/>
          <p:nvPr/>
        </p:nvSpPr>
        <p:spPr>
          <a:xfrm>
            <a:off x="6928715" y="8929060"/>
            <a:ext cx="11085960" cy="3016210"/>
          </a:xfrm>
          <a:prstGeom prst="rect">
            <a:avLst/>
          </a:prstGeom>
          <a:noFill/>
        </p:spPr>
        <p:txBody>
          <a:bodyPr wrap="square" rtlCol="0">
            <a:spAutoFit/>
          </a:bodyPr>
          <a:lstStyle/>
          <a:p>
            <a:pPr algn="ctr">
              <a:tabLst>
                <a:tab pos="1431925" algn="l"/>
              </a:tabLst>
            </a:pPr>
            <a:endParaRPr lang="tr-TR" sz="2400" b="1" dirty="0">
              <a:solidFill>
                <a:srgbClr val="D8AD65"/>
              </a:solidFill>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Pazara Giriş Belgeleri </a:t>
            </a: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Ruhsatlandırma ve Kayıt İşlemleri Giderleri </a:t>
            </a:r>
          </a:p>
          <a:p>
            <a:pPr algn="ctr"/>
            <a:endParaRPr lang="tr-TR" dirty="0">
              <a:latin typeface="Myriad Pro Cond"/>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11.183.893 TL / Yıl</a:t>
            </a:r>
          </a:p>
        </p:txBody>
      </p:sp>
      <p:sp>
        <p:nvSpPr>
          <p:cNvPr id="23" name="Metin kutusu 22">
            <a:extLst>
              <a:ext uri="{FF2B5EF4-FFF2-40B4-BE49-F238E27FC236}">
                <a16:creationId xmlns:a16="http://schemas.microsoft.com/office/drawing/2014/main" id="{6F8EC534-085A-40E0-BE1A-442A89884BA3}"/>
              </a:ext>
            </a:extLst>
          </p:cNvPr>
          <p:cNvSpPr txBox="1"/>
          <p:nvPr/>
        </p:nvSpPr>
        <p:spPr>
          <a:xfrm>
            <a:off x="4871284" y="2602737"/>
            <a:ext cx="15263379" cy="42874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a:buClr>
                <a:srgbClr val="990000"/>
              </a:buClr>
            </a:pPr>
            <a:r>
              <a:rPr lang="tr-TR" sz="3600" b="1" dirty="0">
                <a:solidFill>
                  <a:srgbClr val="D8AD65"/>
                </a:solidFill>
              </a:rPr>
              <a:t>Akredite edilmiş kurum ve/veya kuruluşlardan alınacak;</a:t>
            </a:r>
          </a:p>
          <a:p>
            <a:pPr lvl="2" indent="0">
              <a:buClr>
                <a:srgbClr val="990000"/>
              </a:buClr>
            </a:pPr>
            <a:endParaRPr lang="tr-TR" sz="3600" b="1" dirty="0">
              <a:solidFill>
                <a:srgbClr val="D8AD65"/>
              </a:solidFill>
            </a:endParaRPr>
          </a:p>
          <a:p>
            <a:pPr lvl="2" indent="0">
              <a:buClr>
                <a:srgbClr val="990000"/>
              </a:buClr>
            </a:pPr>
            <a:r>
              <a:rPr lang="tr-TR" sz="3600" b="1" dirty="0"/>
              <a:t> </a:t>
            </a:r>
            <a:r>
              <a:rPr lang="tr-TR" sz="3600" b="1" dirty="0">
                <a:solidFill>
                  <a:schemeClr val="bg1"/>
                </a:solidFill>
                <a:latin typeface="Myriad Pro Cond"/>
              </a:rPr>
              <a:t>Belge/Sertifikalar,</a:t>
            </a:r>
          </a:p>
          <a:p>
            <a:pPr lvl="2" indent="0">
              <a:buClr>
                <a:srgbClr val="990000"/>
              </a:buClr>
            </a:pPr>
            <a:r>
              <a:rPr lang="tr-TR" sz="3600" b="1" dirty="0">
                <a:solidFill>
                  <a:schemeClr val="bg1"/>
                </a:solidFill>
                <a:latin typeface="Myriad Pro Cond"/>
              </a:rPr>
              <a:t>Test/analiz raporu giderleri,</a:t>
            </a:r>
          </a:p>
          <a:p>
            <a:pPr lvl="2" indent="0">
              <a:buClr>
                <a:srgbClr val="990000"/>
              </a:buClr>
            </a:pPr>
            <a:r>
              <a:rPr lang="tr-TR" sz="3600" b="1" dirty="0">
                <a:solidFill>
                  <a:schemeClr val="bg1"/>
                </a:solidFill>
                <a:latin typeface="Myriad Pro Cond"/>
              </a:rPr>
              <a:t>Tarım ürünlerine ilişkin laboratuvar analizleri ve belgelendirme giderleri,</a:t>
            </a:r>
          </a:p>
          <a:p>
            <a:pPr lvl="2" indent="0">
              <a:buClr>
                <a:srgbClr val="990000"/>
              </a:buClr>
            </a:pPr>
            <a:r>
              <a:rPr lang="tr-TR" sz="3600" b="1" dirty="0">
                <a:solidFill>
                  <a:schemeClr val="bg1"/>
                </a:solidFill>
                <a:latin typeface="Myriad Pro Cond"/>
              </a:rPr>
              <a:t>İlaç ruhsatlandırma ve tıbbi cihaz kayıt giderleri desteklenir.</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3374628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2"/>
          <a:stretch>
            <a:fillRect/>
          </a:stretch>
        </p:blipFill>
        <p:spPr>
          <a:xfrm>
            <a:off x="4348974" y="2333660"/>
            <a:ext cx="16410824" cy="5061474"/>
          </a:xfrm>
          <a:prstGeom prst="rect">
            <a:avLst/>
          </a:prstGeom>
          <a:effectLst/>
        </p:spPr>
      </p:pic>
      <p:grpSp>
        <p:nvGrpSpPr>
          <p:cNvPr id="2" name="Shape">
            <a:extLst>
              <a:ext uri="{FF2B5EF4-FFF2-40B4-BE49-F238E27FC236}">
                <a16:creationId xmlns:a16="http://schemas.microsoft.com/office/drawing/2014/main" id="{157BFAB0-947C-4ABC-90EE-7757093EEA6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50AB4209-62CC-44DE-AF62-C6592A61C38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73E3B3-C901-4F58-9013-9610C204666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365FCEC2-6075-4389-8760-CE7257E512D9}"/>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E7C0931F-7F76-4A60-B4E2-23CEB33E82F9}"/>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11CE826-7008-45EE-8130-758BF952FD0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D29D4CFD-4191-4BC7-8E13-059B3C4DEB24}"/>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5B52199-F71A-4264-9D0B-D86217900BBF}"/>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17C3FA9-D8AD-46FD-867B-09D4D037FA13}"/>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ED20A81-F8F9-48C5-819D-5CAB20ED12D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B3A37A78-78DF-45D5-B59B-16BFB7B2FDF4}"/>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9F4FEFD9-B5E6-4C1A-928B-A448B206213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0D240AA8-E79D-4A64-9A26-4E9BCF57D1C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BB6034F9-EA28-472B-BC12-C9E026EA2F65}"/>
                  </a:ext>
                </a:extLst>
              </p:cNvPr>
              <p:cNvPicPr>
                <a:picLocks/>
              </p:cNvPicPr>
              <p:nvPr/>
            </p:nvPicPr>
            <p:blipFill>
              <a:blip r:embed="rId5"/>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D418E6FA-F2EE-441C-9105-41BEDAB71F6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CDF20DE0-3F35-4AC8-BDF4-7D39E8A7C35A}"/>
              </a:ext>
            </a:extLst>
          </p:cNvPr>
          <p:cNvSpPr txBox="1"/>
          <p:nvPr/>
        </p:nvSpPr>
        <p:spPr>
          <a:xfrm>
            <a:off x="5242545" y="1052178"/>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PAZARA GİRİŞ BELGESİ DESTEĞİ</a:t>
            </a:r>
            <a:endParaRPr sz="6000" dirty="0">
              <a:latin typeface="Calibri" panose="020F0502020204030204" pitchFamily="34" charset="0"/>
              <a:cs typeface="Calibri" panose="020F0502020204030204" pitchFamily="34" charset="0"/>
            </a:endParaRPr>
          </a:p>
        </p:txBody>
      </p:sp>
      <p:sp>
        <p:nvSpPr>
          <p:cNvPr id="27" name="Yuvarlatılmış Dikdörtgen 13">
            <a:extLst>
              <a:ext uri="{FF2B5EF4-FFF2-40B4-BE49-F238E27FC236}">
                <a16:creationId xmlns:a16="http://schemas.microsoft.com/office/drawing/2014/main" id="{4B876FE5-BBA9-4C68-9B22-A403DC75935F}"/>
              </a:ext>
            </a:extLst>
          </p:cNvPr>
          <p:cNvSpPr/>
          <p:nvPr/>
        </p:nvSpPr>
        <p:spPr>
          <a:xfrm>
            <a:off x="4009293" y="8291668"/>
            <a:ext cx="16750506" cy="49645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Metin kutusu 28">
            <a:extLst>
              <a:ext uri="{FF2B5EF4-FFF2-40B4-BE49-F238E27FC236}">
                <a16:creationId xmlns:a16="http://schemas.microsoft.com/office/drawing/2014/main" id="{E951479E-7F68-492D-8AEA-E99DC418BE1C}"/>
              </a:ext>
            </a:extLst>
          </p:cNvPr>
          <p:cNvSpPr txBox="1"/>
          <p:nvPr/>
        </p:nvSpPr>
        <p:spPr>
          <a:xfrm>
            <a:off x="6998882" y="8696871"/>
            <a:ext cx="11085960" cy="3785652"/>
          </a:xfrm>
          <a:prstGeom prst="rect">
            <a:avLst/>
          </a:prstGeom>
          <a:noFill/>
        </p:spPr>
        <p:txBody>
          <a:bodyPr wrap="square" rtlCol="0">
            <a:spAutoFit/>
          </a:bodyPr>
          <a:lstStyle/>
          <a:p>
            <a:pPr algn="ctr">
              <a:tabLst>
                <a:tab pos="1431925" algn="l"/>
              </a:tabLst>
            </a:pPr>
            <a:endParaRPr lang="tr-TR" sz="2400" b="1" dirty="0">
              <a:solidFill>
                <a:srgbClr val="D8AD65"/>
              </a:solidFill>
              <a:latin typeface="Arial" panose="020B0604020202020204" pitchFamily="34" charset="0"/>
              <a:cs typeface="Arial" panose="020B0604020202020204" pitchFamily="34" charset="0"/>
            </a:endParaRPr>
          </a:p>
          <a:p>
            <a:pPr algn="ctr">
              <a:tabLst>
                <a:tab pos="1431925" algn="l"/>
              </a:tabLst>
            </a:pPr>
            <a:r>
              <a:rPr lang="tr-TR" sz="3600" b="1" dirty="0">
                <a:solidFill>
                  <a:srgbClr val="D8AD65"/>
                </a:solidFill>
                <a:latin typeface="Myriad Pro Cond"/>
                <a:cs typeface="Arial" panose="020B0604020202020204" pitchFamily="34" charset="0"/>
              </a:rPr>
              <a:t>Ruhsatlandırma ve Kayıt İşlemleri Giderleri kapsamında;</a:t>
            </a:r>
            <a:endParaRPr lang="tr-TR" dirty="0">
              <a:latin typeface="Myriad Pro Cond"/>
            </a:endParaRPr>
          </a:p>
          <a:p>
            <a:pPr lvl="0">
              <a:buClr>
                <a:srgbClr val="990000"/>
              </a:buClr>
              <a:defRPr/>
            </a:pPr>
            <a:r>
              <a:rPr lang="tr-TR" sz="3600" b="1" dirty="0">
                <a:solidFill>
                  <a:schemeClr val="bg1"/>
                </a:solidFill>
                <a:latin typeface="Myriad Pro Cond"/>
              </a:rPr>
              <a:t>eğitim danışmanlık, yol ve konaklama giderleri; klinik test çalışmaları kapsamında eğitim, danışmanlık, yol ve konaklama giderleri              </a:t>
            </a:r>
            <a:r>
              <a:rPr lang="tr-TR" sz="3600" b="1" dirty="0">
                <a:solidFill>
                  <a:srgbClr val="FF0000"/>
                </a:solidFill>
                <a:latin typeface="Myriad Pro Cond"/>
                <a:cs typeface="Arial" panose="020B0604020202020204" pitchFamily="34" charset="0"/>
              </a:rPr>
              <a:t>değerlendirilmez. </a:t>
            </a:r>
          </a:p>
        </p:txBody>
      </p:sp>
      <p:sp>
        <p:nvSpPr>
          <p:cNvPr id="23" name="Metin kutusu 22">
            <a:extLst>
              <a:ext uri="{FF2B5EF4-FFF2-40B4-BE49-F238E27FC236}">
                <a16:creationId xmlns:a16="http://schemas.microsoft.com/office/drawing/2014/main" id="{6F8EC534-085A-40E0-BE1A-442A89884BA3}"/>
              </a:ext>
            </a:extLst>
          </p:cNvPr>
          <p:cNvSpPr txBox="1"/>
          <p:nvPr/>
        </p:nvSpPr>
        <p:spPr>
          <a:xfrm>
            <a:off x="4560310" y="2539176"/>
            <a:ext cx="15263379" cy="49645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a:buClr>
                <a:srgbClr val="990000"/>
              </a:buClr>
            </a:pPr>
            <a:r>
              <a:rPr lang="tr-TR" sz="3600" b="1" dirty="0">
                <a:solidFill>
                  <a:srgbClr val="D8AD65"/>
                </a:solidFill>
              </a:rPr>
              <a:t>Şirketlerce üretilen ilaç ve tıbbi cihaz ürünlerinin yurt dışında ruhsatlandırılması ;</a:t>
            </a:r>
          </a:p>
          <a:p>
            <a:pPr lvl="2" indent="0">
              <a:buClr>
                <a:srgbClr val="990000"/>
              </a:buClr>
            </a:pPr>
            <a:r>
              <a:rPr lang="tr-TR" sz="3200" b="1" dirty="0">
                <a:solidFill>
                  <a:schemeClr val="bg1"/>
                </a:solidFill>
              </a:rPr>
              <a:t>Ruhsat başvuru giderleri  </a:t>
            </a:r>
          </a:p>
          <a:p>
            <a:pPr lvl="2" indent="0">
              <a:buClr>
                <a:srgbClr val="990000"/>
              </a:buClr>
            </a:pPr>
            <a:r>
              <a:rPr lang="tr-TR" sz="3200" b="1" dirty="0">
                <a:solidFill>
                  <a:schemeClr val="bg1"/>
                </a:solidFill>
              </a:rPr>
              <a:t>Yıllık ruhsat aidat bedeli</a:t>
            </a:r>
          </a:p>
          <a:p>
            <a:pPr lvl="2" indent="0">
              <a:buClr>
                <a:srgbClr val="990000"/>
              </a:buClr>
            </a:pPr>
            <a:r>
              <a:rPr lang="tr-TR" sz="3200" b="1" dirty="0">
                <a:solidFill>
                  <a:schemeClr val="bg1"/>
                </a:solidFill>
              </a:rPr>
              <a:t>Elektronik dosya başvurusu için kullanılan program lisans giderleri  </a:t>
            </a:r>
          </a:p>
          <a:p>
            <a:pPr lvl="2" indent="0">
              <a:buClr>
                <a:srgbClr val="990000"/>
              </a:buClr>
            </a:pPr>
            <a:r>
              <a:rPr lang="tr-TR" sz="3200" b="1" dirty="0">
                <a:solidFill>
                  <a:schemeClr val="bg1"/>
                </a:solidFill>
              </a:rPr>
              <a:t>Resmi otoritelere ödenmekte olan iyi üretim uygulamaları denetimlerinin harç giderleri</a:t>
            </a:r>
          </a:p>
          <a:p>
            <a:pPr lvl="2" indent="0">
              <a:buClr>
                <a:srgbClr val="990000"/>
              </a:buClr>
            </a:pPr>
            <a:r>
              <a:rPr lang="tr-TR" sz="3200" b="1" dirty="0" err="1">
                <a:solidFill>
                  <a:schemeClr val="bg1"/>
                </a:solidFill>
              </a:rPr>
              <a:t>Biyo</a:t>
            </a:r>
            <a:r>
              <a:rPr lang="tr-TR" sz="3200" b="1" dirty="0">
                <a:solidFill>
                  <a:schemeClr val="bg1"/>
                </a:solidFill>
              </a:rPr>
              <a:t>-eşdeğerlilik giderleri</a:t>
            </a:r>
          </a:p>
          <a:p>
            <a:pPr lvl="2" indent="0">
              <a:buClr>
                <a:srgbClr val="990000"/>
              </a:buClr>
            </a:pPr>
            <a:r>
              <a:rPr lang="tr-TR" sz="3200" b="1" dirty="0">
                <a:solidFill>
                  <a:schemeClr val="bg1"/>
                </a:solidFill>
              </a:rPr>
              <a:t>Klinik çalışma giderleri ve seri serbest bırakma analiz bedeli </a:t>
            </a:r>
            <a:r>
              <a:rPr lang="tr-TR" sz="3200" b="1" dirty="0">
                <a:solidFill>
                  <a:schemeClr val="bg1"/>
                </a:solidFill>
                <a:latin typeface="Myriad Pro Cond"/>
              </a:rPr>
              <a:t>desteklenir.</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1171833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KÜRESEL TEDARİK ZİNCİRİ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9400576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D8AD84CB-EFA1-4990-9F03-DA6357993AAA}"/>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D0EF8AD6-1DDC-49F4-A88E-6E16E7D5043B}"/>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B1540AC7-92E2-41A1-A7B6-2E4D6422BC14}"/>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5410A2FC-E089-441F-9117-E87F587F7A24}"/>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843CEEF9-4F9E-4831-96C4-FA6AF5E315B1}"/>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24430B2B-64BF-40A0-BFEA-E2ACECFFEEA4}"/>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5D757C20-68BC-4922-91FE-CCC5CB267268}"/>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91C05391-1269-46F2-882D-B04EE14C42FF}"/>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3241E474-C30A-4144-875D-13CE7E3224F7}"/>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B69DE614-7DF4-4A62-B2F4-48C696CBB0E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EBC37749-D83B-4F14-9AC5-3578A6E02B98}"/>
              </a:ext>
            </a:extLst>
          </p:cNvPr>
          <p:cNvGrpSpPr/>
          <p:nvPr/>
        </p:nvGrpSpPr>
        <p:grpSpPr>
          <a:xfrm>
            <a:off x="4965453" y="953881"/>
            <a:ext cx="15556672" cy="1394492"/>
            <a:chOff x="-12700" y="-12699"/>
            <a:chExt cx="12192954" cy="1394491"/>
          </a:xfrm>
        </p:grpSpPr>
        <p:grpSp>
          <p:nvGrpSpPr>
            <p:cNvPr id="14" name="Rectangle">
              <a:extLst>
                <a:ext uri="{FF2B5EF4-FFF2-40B4-BE49-F238E27FC236}">
                  <a16:creationId xmlns:a16="http://schemas.microsoft.com/office/drawing/2014/main" id="{93A11AD5-04C7-4429-AF57-403055A3E629}"/>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4F0B8C1B-246E-4AE3-9412-D095F848DD5D}"/>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6CFF7B32-37A4-42FE-9AD8-7DD809E6F400}"/>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C567E539-B29A-46D0-A152-0CE4CC40F586}"/>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02547AB2-68DF-45D7-A8D9-5294D9D60283}"/>
              </a:ext>
            </a:extLst>
          </p:cNvPr>
          <p:cNvSpPr txBox="1"/>
          <p:nvPr/>
        </p:nvSpPr>
        <p:spPr>
          <a:xfrm>
            <a:off x="5479720"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KÜRESEL TEDARİK ZİNCİRİ DESTEĞİ</a:t>
            </a:r>
            <a:endParaRPr lang="tr-TR" sz="6000" dirty="0"/>
          </a:p>
        </p:txBody>
      </p:sp>
      <p:sp>
        <p:nvSpPr>
          <p:cNvPr id="19" name="Yuvarlatılmış Dikdörtgen 13">
            <a:extLst>
              <a:ext uri="{FF2B5EF4-FFF2-40B4-BE49-F238E27FC236}">
                <a16:creationId xmlns:a16="http://schemas.microsoft.com/office/drawing/2014/main" id="{442670FD-64C3-4BA9-945B-AD98CEAD88DD}"/>
              </a:ext>
            </a:extLst>
          </p:cNvPr>
          <p:cNvSpPr/>
          <p:nvPr/>
        </p:nvSpPr>
        <p:spPr>
          <a:xfrm>
            <a:off x="4374700" y="9338877"/>
            <a:ext cx="15883841" cy="2592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52D5C12F-0AF0-46DD-B9D6-800DCA85439A}"/>
              </a:ext>
            </a:extLst>
          </p:cNvPr>
          <p:cNvSpPr txBox="1"/>
          <p:nvPr/>
        </p:nvSpPr>
        <p:spPr>
          <a:xfrm>
            <a:off x="5479720" y="9684686"/>
            <a:ext cx="6713034" cy="2246769"/>
          </a:xfrm>
          <a:prstGeom prst="rect">
            <a:avLst/>
          </a:prstGeom>
          <a:noFill/>
        </p:spPr>
        <p:txBody>
          <a:bodyPr wrap="square" rtlCol="0">
            <a:spAutoFit/>
          </a:bodyPr>
          <a:lstStyle/>
          <a:p>
            <a:pPr algn="ctr">
              <a:tabLst>
                <a:tab pos="1431925" algn="l"/>
              </a:tabLst>
            </a:pPr>
            <a:r>
              <a:rPr lang="tr-TR" sz="2800" b="1" dirty="0">
                <a:solidFill>
                  <a:srgbClr val="D8AD65"/>
                </a:solidFill>
                <a:latin typeface="Myriad Pro Cond"/>
                <a:cs typeface="Arial" panose="020B0604020202020204" pitchFamily="34" charset="0"/>
              </a:rPr>
              <a:t>Küresel Tedarik Zinciri Projeleri</a:t>
            </a:r>
          </a:p>
          <a:p>
            <a:pPr algn="ctr"/>
            <a:endParaRPr lang="tr-TR" sz="2800" dirty="0">
              <a:latin typeface="Myriad Pro Cond"/>
            </a:endParaRPr>
          </a:p>
          <a:p>
            <a:pPr lvl="0" algn="ctr">
              <a:buClr>
                <a:srgbClr val="990000"/>
              </a:buClr>
              <a:defRPr/>
            </a:pPr>
            <a:r>
              <a:rPr lang="tr-TR" sz="2800" b="1" dirty="0">
                <a:solidFill>
                  <a:schemeClr val="bg1"/>
                </a:solidFill>
                <a:latin typeface="Myriad Pro Cond"/>
              </a:rPr>
              <a:t>Destek Oranı : % 50 </a:t>
            </a:r>
          </a:p>
          <a:p>
            <a:pPr lvl="0" algn="ctr">
              <a:buClr>
                <a:srgbClr val="990000"/>
              </a:buClr>
              <a:defRPr/>
            </a:pPr>
            <a:r>
              <a:rPr lang="tr-TR" sz="2800" b="1" dirty="0">
                <a:solidFill>
                  <a:schemeClr val="bg1"/>
                </a:solidFill>
                <a:latin typeface="Myriad Pro Cond"/>
              </a:rPr>
              <a:t>Destek Miktarı: 41.943.847 TL / Proje </a:t>
            </a:r>
          </a:p>
          <a:p>
            <a:pPr lvl="0" algn="ctr">
              <a:buClr>
                <a:srgbClr val="990000"/>
              </a:buClr>
              <a:defRPr/>
            </a:pPr>
            <a:endParaRPr lang="tr-TR" sz="2800" dirty="0">
              <a:solidFill>
                <a:schemeClr val="accent1">
                  <a:lumMod val="50000"/>
                </a:schemeClr>
              </a:solidFill>
            </a:endParaRPr>
          </a:p>
        </p:txBody>
      </p:sp>
      <p:pic>
        <p:nvPicPr>
          <p:cNvPr id="21" name="Rectangle Rectangle" descr="Rectangle Rectangle">
            <a:extLst>
              <a:ext uri="{FF2B5EF4-FFF2-40B4-BE49-F238E27FC236}">
                <a16:creationId xmlns:a16="http://schemas.microsoft.com/office/drawing/2014/main" id="{E7A3CF36-937F-4B5F-9C2F-E260568AC85A}"/>
              </a:ext>
            </a:extLst>
          </p:cNvPr>
          <p:cNvPicPr>
            <a:picLocks/>
          </p:cNvPicPr>
          <p:nvPr/>
        </p:nvPicPr>
        <p:blipFill>
          <a:blip r:embed="rId5"/>
          <a:stretch>
            <a:fillRect/>
          </a:stretch>
        </p:blipFill>
        <p:spPr>
          <a:xfrm>
            <a:off x="3148976" y="3581556"/>
            <a:ext cx="17841335" cy="5954793"/>
          </a:xfrm>
          <a:prstGeom prst="rect">
            <a:avLst/>
          </a:prstGeom>
          <a:effectLst/>
        </p:spPr>
      </p:pic>
      <p:sp>
        <p:nvSpPr>
          <p:cNvPr id="22" name="Metin kutusu 21">
            <a:extLst>
              <a:ext uri="{FF2B5EF4-FFF2-40B4-BE49-F238E27FC236}">
                <a16:creationId xmlns:a16="http://schemas.microsoft.com/office/drawing/2014/main" id="{E3A3B947-1ED2-4DE7-9389-D12580D1AD1E}"/>
              </a:ext>
            </a:extLst>
          </p:cNvPr>
          <p:cNvSpPr txBox="1"/>
          <p:nvPr/>
        </p:nvSpPr>
        <p:spPr>
          <a:xfrm>
            <a:off x="2812011" y="2361074"/>
            <a:ext cx="18515263" cy="117892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İhracat gerçekleştirmiş üretici firmaların küresel firmaların tedarik zincirine girebilmesini teminen;</a:t>
            </a:r>
          </a:p>
        </p:txBody>
      </p:sp>
      <p:sp>
        <p:nvSpPr>
          <p:cNvPr id="28" name="Metin kutusu 27">
            <a:extLst>
              <a:ext uri="{FF2B5EF4-FFF2-40B4-BE49-F238E27FC236}">
                <a16:creationId xmlns:a16="http://schemas.microsoft.com/office/drawing/2014/main" id="{E3A3B947-1ED2-4DE7-9389-D12580D1AD1E}"/>
              </a:ext>
            </a:extLst>
          </p:cNvPr>
          <p:cNvSpPr txBox="1"/>
          <p:nvPr/>
        </p:nvSpPr>
        <p:spPr>
          <a:xfrm>
            <a:off x="4379088" y="3898884"/>
            <a:ext cx="8180360" cy="49953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chemeClr val="bg1"/>
                </a:solidFill>
                <a:latin typeface="Myriad Pro Cond"/>
                <a:cs typeface="Arial" pitchFamily="34" charset="0"/>
              </a:rPr>
              <a:t>Makine-Ekipman-Donanım Alımı,</a:t>
            </a:r>
          </a:p>
          <a:p>
            <a:pPr lvl="2" indent="0" defTabSz="914400" hangingPunct="1">
              <a:buClr>
                <a:srgbClr val="990000"/>
              </a:buClr>
              <a:defRPr/>
            </a:pPr>
            <a:r>
              <a:rPr lang="tr-TR" sz="3200" b="1" dirty="0">
                <a:solidFill>
                  <a:schemeClr val="bg1"/>
                </a:solidFill>
                <a:latin typeface="Myriad Pro Cond"/>
                <a:cs typeface="Arial" pitchFamily="34" charset="0"/>
              </a:rPr>
              <a:t>Yazılım Alımı,</a:t>
            </a:r>
          </a:p>
          <a:p>
            <a:pPr marL="457200" lvl="3" indent="0" defTabSz="914400" hangingPunct="1">
              <a:buClr>
                <a:srgbClr val="990000"/>
              </a:buClr>
              <a:defRPr/>
            </a:pPr>
            <a:r>
              <a:rPr lang="tr-TR" sz="3200" b="1" dirty="0">
                <a:solidFill>
                  <a:schemeClr val="bg1"/>
                </a:solidFill>
                <a:latin typeface="Myriad Pro Cond"/>
                <a:cs typeface="Arial" pitchFamily="34" charset="0"/>
              </a:rPr>
              <a:t>Eğitim, Danışmanlık, </a:t>
            </a:r>
          </a:p>
          <a:p>
            <a:pPr marL="457200" lvl="3" indent="0" defTabSz="914400" hangingPunct="1">
              <a:buClr>
                <a:srgbClr val="990000"/>
              </a:buClr>
              <a:defRPr/>
            </a:pPr>
            <a:r>
              <a:rPr lang="tr-TR" sz="3200" b="1" dirty="0">
                <a:solidFill>
                  <a:schemeClr val="bg1"/>
                </a:solidFill>
                <a:latin typeface="Myriad Pro Cond"/>
                <a:cs typeface="Arial" pitchFamily="34" charset="0"/>
              </a:rPr>
              <a:t>Sertifikasyon, Test-Analiz, ürün doğrulama giderleri,</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Şirketlerin azami 1 projesi destek kapsamındadır.</a:t>
            </a:r>
          </a:p>
          <a:p>
            <a:pPr defTabSz="342900"/>
            <a:r>
              <a:rPr lang="tr-TR" sz="3200" b="1" dirty="0">
                <a:solidFill>
                  <a:srgbClr val="D8AD65"/>
                </a:solidFill>
                <a:latin typeface="Myriad Pro Cond"/>
                <a:cs typeface="Arial" pitchFamily="34" charset="0"/>
              </a:rPr>
              <a:t>Şirketlerin üretici olması gerekmektedir.</a:t>
            </a:r>
          </a:p>
          <a:p>
            <a:pPr defTabSz="342900"/>
            <a:r>
              <a:rPr lang="tr-TR" sz="3200" b="1" dirty="0">
                <a:solidFill>
                  <a:srgbClr val="D8AD65"/>
                </a:solidFill>
                <a:latin typeface="Myriad Pro Cond"/>
                <a:cs typeface="Arial" pitchFamily="34" charset="0"/>
              </a:rPr>
              <a:t>Proje süresi 2 yıldır.</a:t>
            </a:r>
          </a:p>
        </p:txBody>
      </p:sp>
      <p:sp>
        <p:nvSpPr>
          <p:cNvPr id="2" name="Dikdörtgen 1"/>
          <p:cNvSpPr/>
          <p:nvPr/>
        </p:nvSpPr>
        <p:spPr>
          <a:xfrm>
            <a:off x="11883084" y="4924363"/>
            <a:ext cx="9686462" cy="3724096"/>
          </a:xfrm>
          <a:prstGeom prst="rect">
            <a:avLst/>
          </a:prstGeom>
        </p:spPr>
        <p:txBody>
          <a:bodyPr wrap="square">
            <a:spAutoFit/>
          </a:bodyPr>
          <a:lstStyle/>
          <a:p>
            <a:pPr marL="457200" lvl="3" indent="0" defTabSz="914400" hangingPunct="1">
              <a:buClr>
                <a:srgbClr val="990000"/>
              </a:buClr>
              <a:defRPr/>
            </a:pPr>
            <a:r>
              <a:rPr lang="tr-TR" sz="3200" b="1" dirty="0">
                <a:solidFill>
                  <a:schemeClr val="bg1"/>
                </a:solidFill>
                <a:latin typeface="Myriad Pro Cond"/>
                <a:cs typeface="Arial" pitchFamily="34" charset="0"/>
              </a:rPr>
              <a:t>Yurt dışı depo kira giderleri</a:t>
            </a:r>
          </a:p>
          <a:p>
            <a:pPr marL="457200" lvl="3" indent="0" defTabSz="914400" hangingPunct="1">
              <a:buClr>
                <a:srgbClr val="990000"/>
              </a:buClr>
              <a:defRPr/>
            </a:pPr>
            <a:r>
              <a:rPr lang="tr-TR" sz="3200" b="1" dirty="0">
                <a:solidFill>
                  <a:schemeClr val="bg1"/>
                </a:solidFill>
                <a:latin typeface="Myriad Pro Cond"/>
                <a:cs typeface="Arial" pitchFamily="34" charset="0"/>
              </a:rPr>
              <a:t>Depolama hizmet giderleri</a:t>
            </a:r>
          </a:p>
          <a:p>
            <a:pPr marL="457200" lvl="3" indent="0" defTabSz="914400" hangingPunct="1">
              <a:buClr>
                <a:srgbClr val="990000"/>
              </a:buClr>
              <a:defRPr/>
            </a:pPr>
            <a:r>
              <a:rPr lang="tr-TR" sz="3200" b="1" dirty="0">
                <a:solidFill>
                  <a:schemeClr val="bg1"/>
                </a:solidFill>
                <a:latin typeface="Myriad Pro Cond"/>
                <a:cs typeface="Arial" pitchFamily="34" charset="0"/>
              </a:rPr>
              <a:t>(Yükleme, boşaltma, </a:t>
            </a:r>
            <a:r>
              <a:rPr lang="tr-TR" sz="3200" b="1" dirty="0" err="1">
                <a:solidFill>
                  <a:schemeClr val="bg1"/>
                </a:solidFill>
                <a:latin typeface="Myriad Pro Cond"/>
                <a:cs typeface="Arial" pitchFamily="34" charset="0"/>
              </a:rPr>
              <a:t>elleçleme</a:t>
            </a:r>
            <a:r>
              <a:rPr lang="tr-TR" sz="3200" b="1" dirty="0">
                <a:solidFill>
                  <a:schemeClr val="bg1"/>
                </a:solidFill>
                <a:latin typeface="Myriad Pro Cond"/>
                <a:cs typeface="Arial" pitchFamily="34" charset="0"/>
              </a:rPr>
              <a:t>)</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defTabSz="342900"/>
            <a:endParaRPr lang="tr-TR" sz="2800" b="1" dirty="0">
              <a:solidFill>
                <a:srgbClr val="D8AD65"/>
              </a:solidFill>
              <a:latin typeface="Myriad Pro Cond"/>
              <a:cs typeface="Arial" pitchFamily="34" charset="0"/>
            </a:endParaRPr>
          </a:p>
          <a:p>
            <a:pPr defTabSz="342900"/>
            <a:r>
              <a:rPr lang="tr-TR" sz="2800" b="1" dirty="0">
                <a:solidFill>
                  <a:srgbClr val="D8AD65"/>
                </a:solidFill>
                <a:latin typeface="Myriad Pro Cond"/>
                <a:cs typeface="Arial" pitchFamily="34" charset="0"/>
              </a:rPr>
              <a:t>Ülke başına 4 yıl</a:t>
            </a:r>
          </a:p>
          <a:p>
            <a:pPr defTabSz="342900"/>
            <a:r>
              <a:rPr lang="tr-TR" sz="2800" b="1" dirty="0">
                <a:solidFill>
                  <a:srgbClr val="D8AD65"/>
                </a:solidFill>
                <a:latin typeface="Myriad Pro Cond"/>
                <a:cs typeface="Arial" pitchFamily="34" charset="0"/>
              </a:rPr>
              <a:t>En fazla 25 birim</a:t>
            </a:r>
          </a:p>
        </p:txBody>
      </p:sp>
      <p:sp>
        <p:nvSpPr>
          <p:cNvPr id="30" name="Metin kutusu 29">
            <a:extLst>
              <a:ext uri="{FF2B5EF4-FFF2-40B4-BE49-F238E27FC236}">
                <a16:creationId xmlns:a16="http://schemas.microsoft.com/office/drawing/2014/main" id="{52D5C12F-0AF0-46DD-B9D6-800DCA85439A}"/>
              </a:ext>
            </a:extLst>
          </p:cNvPr>
          <p:cNvSpPr txBox="1"/>
          <p:nvPr/>
        </p:nvSpPr>
        <p:spPr>
          <a:xfrm>
            <a:off x="12890163" y="9193882"/>
            <a:ext cx="6713034" cy="3108543"/>
          </a:xfrm>
          <a:prstGeom prst="rect">
            <a:avLst/>
          </a:prstGeom>
          <a:noFill/>
        </p:spPr>
        <p:txBody>
          <a:bodyPr wrap="square" rtlCol="0">
            <a:spAutoFit/>
          </a:bodyPr>
          <a:lstStyle/>
          <a:p>
            <a:pPr lvl="0" algn="ctr">
              <a:buClr>
                <a:srgbClr val="990000"/>
              </a:buClr>
              <a:defRPr/>
            </a:pPr>
            <a:endParaRPr lang="tr-TR" sz="2800" dirty="0">
              <a:solidFill>
                <a:schemeClr val="accent1">
                  <a:lumMod val="50000"/>
                </a:schemeClr>
              </a:solidFill>
            </a:endParaRPr>
          </a:p>
          <a:p>
            <a:pPr lvl="0">
              <a:tabLst>
                <a:tab pos="1431925" algn="l"/>
              </a:tabLst>
              <a:defRPr/>
            </a:pPr>
            <a:r>
              <a:rPr lang="tr-TR" sz="2800" b="1" dirty="0">
                <a:solidFill>
                  <a:srgbClr val="D8AD65"/>
                </a:solidFill>
                <a:latin typeface="Myriad Pro Cond"/>
                <a:cs typeface="Arial" panose="020B0604020202020204" pitchFamily="34" charset="0"/>
              </a:rPr>
              <a:t>Küresel Tedarik Zinciri Depo Kira</a:t>
            </a:r>
          </a:p>
          <a:p>
            <a:pPr>
              <a:buClr>
                <a:srgbClr val="990000"/>
              </a:buClr>
              <a:defRPr/>
            </a:pPr>
            <a:r>
              <a:rPr lang="tr-TR" sz="2800" b="1" dirty="0">
                <a:solidFill>
                  <a:schemeClr val="bg1"/>
                </a:solidFill>
                <a:latin typeface="Myriad Pro Cond"/>
              </a:rPr>
              <a:t>Destek Oranı: %50</a:t>
            </a:r>
          </a:p>
          <a:p>
            <a:pPr>
              <a:buClr>
                <a:srgbClr val="990000"/>
              </a:buClr>
              <a:defRPr/>
            </a:pPr>
            <a:r>
              <a:rPr lang="tr-TR" sz="2800" b="1" dirty="0">
                <a:solidFill>
                  <a:schemeClr val="bg1"/>
                </a:solidFill>
                <a:latin typeface="Myriad Pro Cond"/>
              </a:rPr>
              <a:t>Destek Miktarı: 11.183.893 TL/Yıl</a:t>
            </a:r>
          </a:p>
          <a:p>
            <a:pPr lvl="0">
              <a:buClr>
                <a:srgbClr val="990000"/>
              </a:buClr>
              <a:defRPr/>
            </a:pPr>
            <a:r>
              <a:rPr lang="tr-TR" sz="2800" b="1" dirty="0">
                <a:solidFill>
                  <a:schemeClr val="bg1"/>
                </a:solidFill>
                <a:latin typeface="Myriad Pro Cond"/>
              </a:rPr>
              <a:t>Hedef Ülkeler: %20</a:t>
            </a:r>
          </a:p>
          <a:p>
            <a:pPr lvl="0">
              <a:buClr>
                <a:srgbClr val="990000"/>
              </a:buClr>
              <a:defRPr/>
            </a:pPr>
            <a:r>
              <a:rPr lang="tr-TR" sz="2800" b="1" dirty="0">
                <a:solidFill>
                  <a:schemeClr val="bg1"/>
                </a:solidFill>
                <a:latin typeface="Myriad Pro Cond"/>
              </a:rPr>
              <a:t>Hedef Sektör: %5</a:t>
            </a:r>
          </a:p>
          <a:p>
            <a:pPr>
              <a:buClr>
                <a:srgbClr val="990000"/>
              </a:buClr>
              <a:defRPr/>
            </a:pPr>
            <a:endParaRPr lang="tr-TR" sz="2800" b="1" dirty="0">
              <a:solidFill>
                <a:schemeClr val="bg1"/>
              </a:solidFill>
            </a:endParaRPr>
          </a:p>
        </p:txBody>
      </p:sp>
      <p:pic>
        <p:nvPicPr>
          <p:cNvPr id="23" name="Resim 22"/>
          <p:cNvPicPr>
            <a:picLocks noChangeAspect="1"/>
          </p:cNvPicPr>
          <p:nvPr/>
        </p:nvPicPr>
        <p:blipFill>
          <a:blip r:embed="rId6"/>
          <a:stretch>
            <a:fillRect/>
          </a:stretch>
        </p:blipFill>
        <p:spPr>
          <a:xfrm>
            <a:off x="16795599" y="12196723"/>
            <a:ext cx="6334293" cy="1127858"/>
          </a:xfrm>
          <a:prstGeom prst="rect">
            <a:avLst/>
          </a:prstGeom>
        </p:spPr>
      </p:pic>
    </p:spTree>
    <p:extLst>
      <p:ext uri="{BB962C8B-B14F-4D97-AF65-F5344CB8AC3E}">
        <p14:creationId xmlns:p14="http://schemas.microsoft.com/office/powerpoint/2010/main" val="40519626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38785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lvl="0" defTabSz="457200" eaLnBrk="0" fontAlgn="base">
              <a:spcBef>
                <a:spcPct val="0"/>
              </a:spcBef>
              <a:spcAft>
                <a:spcPct val="0"/>
              </a:spcAft>
              <a:defRPr/>
            </a:pPr>
            <a:r>
              <a:rPr lang="tr-TR" sz="4400" b="1" dirty="0">
                <a:solidFill>
                  <a:srgbClr val="D8AE63"/>
                </a:solidFill>
                <a:latin typeface="Myriad Pro Cond"/>
              </a:rPr>
              <a:t>EXIMBANK’IN UYGULADIĞI FAİZ ORANI İLE CIRR ARASINDAKİ FARKIN DESTEKLENMESİ VE EXIMBANK İHRACAT KREDİ SİGORTASI TAZMİN DESTEĞİ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9156340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3645849" y="3077012"/>
            <a:ext cx="8074705" cy="3799752"/>
            <a:chOff x="0" y="0"/>
            <a:chExt cx="11052295" cy="1969638"/>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1" name="Rectangle">
            <a:extLst>
              <a:ext uri="{FF2B5EF4-FFF2-40B4-BE49-F238E27FC236}">
                <a16:creationId xmlns:a16="http://schemas.microsoft.com/office/drawing/2014/main" id="{E603BBA2-5F22-4385-962C-94BE86E85115}"/>
              </a:ext>
            </a:extLst>
          </p:cNvPr>
          <p:cNvGrpSpPr/>
          <p:nvPr/>
        </p:nvGrpSpPr>
        <p:grpSpPr>
          <a:xfrm>
            <a:off x="3217671" y="7665184"/>
            <a:ext cx="8563147" cy="5282234"/>
            <a:chOff x="0" y="0"/>
            <a:chExt cx="11052295" cy="1969638"/>
          </a:xfrm>
        </p:grpSpPr>
        <p:sp>
          <p:nvSpPr>
            <p:cNvPr id="22"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3"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4" name="Rectangle">
            <a:extLst>
              <a:ext uri="{FF2B5EF4-FFF2-40B4-BE49-F238E27FC236}">
                <a16:creationId xmlns:a16="http://schemas.microsoft.com/office/drawing/2014/main" id="{E603BBA2-5F22-4385-962C-94BE86E85115}"/>
              </a:ext>
            </a:extLst>
          </p:cNvPr>
          <p:cNvGrpSpPr/>
          <p:nvPr/>
        </p:nvGrpSpPr>
        <p:grpSpPr>
          <a:xfrm>
            <a:off x="12192001" y="7631123"/>
            <a:ext cx="8719384" cy="5316297"/>
            <a:chOff x="0" y="0"/>
            <a:chExt cx="11052295" cy="1969638"/>
          </a:xfrm>
        </p:grpSpPr>
        <p:sp>
          <p:nvSpPr>
            <p:cNvPr id="25"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6"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7" name="Rectangle">
            <a:extLst>
              <a:ext uri="{FF2B5EF4-FFF2-40B4-BE49-F238E27FC236}">
                <a16:creationId xmlns:a16="http://schemas.microsoft.com/office/drawing/2014/main" id="{E603BBA2-5F22-4385-962C-94BE86E85115}"/>
              </a:ext>
            </a:extLst>
          </p:cNvPr>
          <p:cNvGrpSpPr/>
          <p:nvPr/>
        </p:nvGrpSpPr>
        <p:grpSpPr>
          <a:xfrm>
            <a:off x="12126202" y="3069319"/>
            <a:ext cx="8719383" cy="3807447"/>
            <a:chOff x="0" y="0"/>
            <a:chExt cx="11052295" cy="1969638"/>
          </a:xfrm>
        </p:grpSpPr>
        <p:sp>
          <p:nvSpPr>
            <p:cNvPr id="28"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sp>
        <p:nvSpPr>
          <p:cNvPr id="5" name="Dikdörtgen 4"/>
          <p:cNvSpPr/>
          <p:nvPr/>
        </p:nvSpPr>
        <p:spPr>
          <a:xfrm>
            <a:off x="3703658" y="3337886"/>
            <a:ext cx="7372465" cy="3416320"/>
          </a:xfrm>
          <a:prstGeom prst="rect">
            <a:avLst/>
          </a:prstGeom>
        </p:spPr>
        <p:txBody>
          <a:bodyPr wrap="square">
            <a:spAutoFit/>
          </a:bodyPr>
          <a:lstStyle/>
          <a:p>
            <a:r>
              <a:rPr lang="tr-TR" sz="3600" b="1" dirty="0">
                <a:solidFill>
                  <a:srgbClr val="D8AD65"/>
                </a:solidFill>
                <a:latin typeface="Myriad Pro Cond"/>
                <a:ea typeface="Myriad Pro Cond"/>
                <a:cs typeface="Times New Roman" panose="02020603050405020304" pitchFamily="18" charset="0"/>
              </a:rPr>
              <a:t>Yurt dışı alıcılara Türkiye’den yatırım/sermaye malı ithalatlarında Türk Eximbank kanalıyla CIRR (Referans Ticari Faiz Oranları) üzerinden kredi verme olanağı sağlanmaktadır.</a:t>
            </a:r>
          </a:p>
        </p:txBody>
      </p:sp>
      <p:sp>
        <p:nvSpPr>
          <p:cNvPr id="7" name="Dikdörtgen 6"/>
          <p:cNvSpPr/>
          <p:nvPr/>
        </p:nvSpPr>
        <p:spPr>
          <a:xfrm>
            <a:off x="12535524" y="3310946"/>
            <a:ext cx="7683419" cy="3539430"/>
          </a:xfrm>
          <a:prstGeom prst="rect">
            <a:avLst/>
          </a:prstGeom>
        </p:spPr>
        <p:txBody>
          <a:bodyPr wrap="square">
            <a:spAutoFit/>
          </a:bodyPr>
          <a:lstStyle/>
          <a:p>
            <a:r>
              <a:rPr lang="tr-TR" sz="3200" b="1" dirty="0">
                <a:solidFill>
                  <a:srgbClr val="D8AD65"/>
                </a:solidFill>
                <a:latin typeface="Myriad Pro Cond"/>
                <a:ea typeface="Myriad Pro Cond"/>
                <a:cs typeface="Times New Roman" panose="02020603050405020304" pitchFamily="18" charset="0"/>
              </a:rPr>
              <a:t>İhracatçılarımızın yeni pazarlara ve yeni müşterilere ihracat yaparken üstlendikleri risklerin Eximbank tarafından daha cesaretle sigortalanmasının sağlanması için Türk Eximbank’a sigorta tazmin desteği verilmektedir.</a:t>
            </a:r>
          </a:p>
        </p:txBody>
      </p:sp>
      <p:sp>
        <p:nvSpPr>
          <p:cNvPr id="44" name="Dikdörtgen 43"/>
          <p:cNvSpPr/>
          <p:nvPr/>
        </p:nvSpPr>
        <p:spPr>
          <a:xfrm>
            <a:off x="3538413" y="7962068"/>
            <a:ext cx="7881327" cy="4832092"/>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dahilinde sigorta kapsamına alınan ve yıllık olarak düzenlenen reasürans anlaşması çerçevesinde reasüre edilen risklerden doğan tazminat ödemeleri neticesinde oluşan zarar </a:t>
            </a:r>
            <a:r>
              <a:rPr lang="tr-TR" sz="2800" b="1" dirty="0" err="1">
                <a:solidFill>
                  <a:srgbClr val="D8AD65"/>
                </a:solidFill>
                <a:latin typeface="Myriad Pro Cond"/>
                <a:ea typeface="Myriad Pro Cond"/>
                <a:cs typeface="Times New Roman" panose="02020603050405020304" pitchFamily="18" charset="0"/>
              </a:rPr>
              <a:t>rasyosunun</a:t>
            </a:r>
            <a:r>
              <a:rPr lang="tr-TR" sz="2800" b="1" dirty="0">
                <a:solidFill>
                  <a:srgbClr val="D8AD65"/>
                </a:solidFill>
                <a:latin typeface="Myriad Pro Cond"/>
                <a:ea typeface="Myriad Pro Cond"/>
                <a:cs typeface="Times New Roman" panose="02020603050405020304" pitchFamily="18" charset="0"/>
              </a:rPr>
              <a:t> takvim yılı bazında %60’ın üzerine çıkması durumunda, bu oranın üzerinde kalan tazminat tutarlarının reasürans anlaşmasında belirlenen Eximbank payına düşen giderleri yıllık 55.925.645 TL’ye kadar desteklenmektedir.</a:t>
            </a:r>
          </a:p>
        </p:txBody>
      </p:sp>
      <p:sp>
        <p:nvSpPr>
          <p:cNvPr id="45" name="Dikdörtgen 44"/>
          <p:cNvSpPr/>
          <p:nvPr/>
        </p:nvSpPr>
        <p:spPr>
          <a:xfrm>
            <a:off x="12799660" y="7684441"/>
            <a:ext cx="7372465" cy="5262979"/>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kapsamında özellikle yatırım malı; makine ve teçhizat gibi orta ve uzun vadeli sigortaya konu spesifik nitelikteki mal ihracatının sigortalanmasına yönelik işlemlerde, Eximbank tarafından herhangi bir reasürör bulunamaması ve/veya reasürans tutarının yetersiz olması durumunda, Eximbank tarafından yapılan tazminat ödemelerinin reasüre edilemeyen kısmı %50 oranında ve yıllık 279.628.225 TL’ye kadar desteklenir.</a:t>
            </a:r>
          </a:p>
        </p:txBody>
      </p:sp>
      <p:grpSp>
        <p:nvGrpSpPr>
          <p:cNvPr id="3" name="Group">
            <a:extLst>
              <a:ext uri="{FF2B5EF4-FFF2-40B4-BE49-F238E27FC236}">
                <a16:creationId xmlns:a16="http://schemas.microsoft.com/office/drawing/2014/main" id="{0DA50391-99B0-85C1-B1C1-C8E6FC6686E0}"/>
              </a:ext>
            </a:extLst>
          </p:cNvPr>
          <p:cNvGrpSpPr/>
          <p:nvPr/>
        </p:nvGrpSpPr>
        <p:grpSpPr>
          <a:xfrm>
            <a:off x="4678472" y="669231"/>
            <a:ext cx="15556672" cy="1394492"/>
            <a:chOff x="-12700" y="-12699"/>
            <a:chExt cx="12192954" cy="1394491"/>
          </a:xfrm>
        </p:grpSpPr>
        <p:grpSp>
          <p:nvGrpSpPr>
            <p:cNvPr id="4" name="Rectangle">
              <a:extLst>
                <a:ext uri="{FF2B5EF4-FFF2-40B4-BE49-F238E27FC236}">
                  <a16:creationId xmlns:a16="http://schemas.microsoft.com/office/drawing/2014/main" id="{957F4C22-C876-A7D4-D3A4-D7D6C29F5C90}"/>
                </a:ext>
              </a:extLst>
            </p:cNvPr>
            <p:cNvGrpSpPr/>
            <p:nvPr/>
          </p:nvGrpSpPr>
          <p:grpSpPr>
            <a:xfrm>
              <a:off x="-12700" y="-12700"/>
              <a:ext cx="12192955" cy="1394492"/>
              <a:chOff x="0" y="0"/>
              <a:chExt cx="12192954" cy="1394491"/>
            </a:xfrm>
          </p:grpSpPr>
          <p:sp>
            <p:nvSpPr>
              <p:cNvPr id="8" name="Rectangle">
                <a:extLst>
                  <a:ext uri="{FF2B5EF4-FFF2-40B4-BE49-F238E27FC236}">
                    <a16:creationId xmlns:a16="http://schemas.microsoft.com/office/drawing/2014/main" id="{510AA815-5FF9-ED9F-C54F-BA5A9DF5120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Rectangle Rectangle" descr="Rectangle Rectangle">
                <a:extLst>
                  <a:ext uri="{FF2B5EF4-FFF2-40B4-BE49-F238E27FC236}">
                    <a16:creationId xmlns:a16="http://schemas.microsoft.com/office/drawing/2014/main" id="{DC96A263-84C5-26D2-0F1A-2602C79CA4DF}"/>
                  </a:ext>
                </a:extLst>
              </p:cNvPr>
              <p:cNvPicPr>
                <a:picLocks/>
              </p:cNvPicPr>
              <p:nvPr/>
            </p:nvPicPr>
            <p:blipFill>
              <a:blip r:embed="rId6"/>
              <a:stretch>
                <a:fillRect/>
              </a:stretch>
            </p:blipFill>
            <p:spPr>
              <a:xfrm>
                <a:off x="0" y="-1"/>
                <a:ext cx="12192955" cy="1394493"/>
              </a:xfrm>
              <a:prstGeom prst="rect">
                <a:avLst/>
              </a:prstGeom>
              <a:effectLst/>
            </p:spPr>
          </p:pic>
        </p:grpSp>
        <p:sp>
          <p:nvSpPr>
            <p:cNvPr id="6" name="Line">
              <a:extLst>
                <a:ext uri="{FF2B5EF4-FFF2-40B4-BE49-F238E27FC236}">
                  <a16:creationId xmlns:a16="http://schemas.microsoft.com/office/drawing/2014/main" id="{8C705E00-3F95-4C71-680F-8AEE72132BC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1" name="Metin kutusu 10">
            <a:extLst>
              <a:ext uri="{FF2B5EF4-FFF2-40B4-BE49-F238E27FC236}">
                <a16:creationId xmlns:a16="http://schemas.microsoft.com/office/drawing/2014/main" id="{4EDDFFF1-5A9F-9A80-06DF-EED21D7C86D2}"/>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EXIMBANK DESTEKLERİ</a:t>
            </a:r>
          </a:p>
        </p:txBody>
      </p:sp>
    </p:spTree>
    <p:extLst>
      <p:ext uri="{BB962C8B-B14F-4D97-AF65-F5344CB8AC3E}">
        <p14:creationId xmlns:p14="http://schemas.microsoft.com/office/powerpoint/2010/main" val="6862552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RAPOR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6079753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PAZARA GİRİŞ RAPOR DESTEĞİ</a:t>
            </a:r>
            <a:endParaRPr sz="6000" dirty="0">
              <a:latin typeface="Calibri" panose="020F0502020204030204" pitchFamily="34" charset="0"/>
            </a:endParaRPr>
          </a:p>
        </p:txBody>
      </p:sp>
      <p:sp>
        <p:nvSpPr>
          <p:cNvPr id="21" name="Yuvarlatılmış Dikdörtgen 13">
            <a:extLst>
              <a:ext uri="{FF2B5EF4-FFF2-40B4-BE49-F238E27FC236}">
                <a16:creationId xmlns:a16="http://schemas.microsoft.com/office/drawing/2014/main" id="{14D8D248-03F3-4EC2-8935-9D8B14962DB3}"/>
              </a:ext>
            </a:extLst>
          </p:cNvPr>
          <p:cNvSpPr/>
          <p:nvPr/>
        </p:nvSpPr>
        <p:spPr>
          <a:xfrm>
            <a:off x="9521283" y="9222040"/>
            <a:ext cx="6713034"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9533646" y="9982055"/>
            <a:ext cx="6713034" cy="1877437"/>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43033"/>
                </a:solidFill>
                <a:latin typeface="Myriad Pro Cond"/>
              </a:rPr>
              <a:t>8.387.533 TL / Yıl</a:t>
            </a: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5779922" y="3254861"/>
            <a:ext cx="13879678" cy="476801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3730121" y="3751051"/>
            <a:ext cx="17473419" cy="33949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chemeClr val="bg1"/>
                </a:solidFill>
                <a:latin typeface="Myriad Pro Cond"/>
                <a:cs typeface="Arial" pitchFamily="34" charset="0"/>
              </a:rPr>
              <a:t>Sektör Raporları</a:t>
            </a:r>
          </a:p>
          <a:p>
            <a:pPr lvl="2" indent="0" defTabSz="914400" hangingPunct="1">
              <a:buClr>
                <a:srgbClr val="990000"/>
              </a:buClr>
              <a:defRPr/>
            </a:pPr>
            <a:r>
              <a:rPr lang="tr-TR" sz="3600" b="1" dirty="0">
                <a:solidFill>
                  <a:schemeClr val="bg1"/>
                </a:solidFill>
                <a:latin typeface="Myriad Pro Cond"/>
                <a:cs typeface="Arial" pitchFamily="34" charset="0"/>
              </a:rPr>
              <a:t>Ülke Raporları</a:t>
            </a:r>
          </a:p>
          <a:p>
            <a:pPr lvl="2" indent="0" defTabSz="914400" hangingPunct="1">
              <a:buClr>
                <a:srgbClr val="990000"/>
              </a:buClr>
              <a:defRPr/>
            </a:pPr>
            <a:r>
              <a:rPr lang="tr-TR" sz="3600" b="1" dirty="0">
                <a:solidFill>
                  <a:schemeClr val="bg1"/>
                </a:solidFill>
                <a:latin typeface="Myriad Pro Cond"/>
                <a:cs typeface="Arial" pitchFamily="34" charset="0"/>
              </a:rPr>
              <a:t>Yurt dışında yerleşik şirket veya marka odaklı raporlar</a:t>
            </a:r>
          </a:p>
          <a:p>
            <a:pPr algn="just" defTabSz="342900"/>
            <a:endParaRPr lang="tr-TR" sz="3600" b="1" dirty="0">
              <a:latin typeface="Myriad Pro Cond"/>
              <a:cs typeface="Arial" pitchFamily="34" charset="0"/>
            </a:endParaRPr>
          </a:p>
          <a:p>
            <a:pPr defTabSz="342900"/>
            <a:r>
              <a:rPr lang="tr-TR" sz="3600" b="1" dirty="0">
                <a:solidFill>
                  <a:srgbClr val="D8AD65"/>
                </a:solidFill>
                <a:latin typeface="Myriad Pro Cond"/>
                <a:cs typeface="Arial" pitchFamily="34" charset="0"/>
              </a:rPr>
              <a:t>Bakanlıktan ön onay alan</a:t>
            </a:r>
          </a:p>
          <a:p>
            <a:pPr defTabSz="342900"/>
            <a:r>
              <a:rPr lang="tr-TR" sz="3600" b="1" dirty="0">
                <a:solidFill>
                  <a:srgbClr val="D8AD65"/>
                </a:solidFill>
                <a:latin typeface="Myriad Pro Cond"/>
                <a:cs typeface="Arial" pitchFamily="34" charset="0"/>
              </a:rPr>
              <a:t>İş birliği kuruluşları</a:t>
            </a:r>
          </a:p>
        </p:txBody>
      </p:sp>
    </p:spTree>
    <p:extLst>
      <p:ext uri="{BB962C8B-B14F-4D97-AF65-F5344CB8AC3E}">
        <p14:creationId xmlns:p14="http://schemas.microsoft.com/office/powerpoint/2010/main" val="26849156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25FAD7EA-2E9C-4165-96B1-413DD1AA9DCC}"/>
              </a:ext>
            </a:extLst>
          </p:cNvPr>
          <p:cNvGrpSpPr/>
          <p:nvPr/>
        </p:nvGrpSpPr>
        <p:grpSpPr>
          <a:xfrm>
            <a:off x="4531718" y="568776"/>
            <a:ext cx="14213482" cy="1394492"/>
            <a:chOff x="-12700" y="-12699"/>
            <a:chExt cx="12192954" cy="1394491"/>
          </a:xfrm>
        </p:grpSpPr>
        <p:grpSp>
          <p:nvGrpSpPr>
            <p:cNvPr id="3" name="Rectangle">
              <a:extLst>
                <a:ext uri="{FF2B5EF4-FFF2-40B4-BE49-F238E27FC236}">
                  <a16:creationId xmlns:a16="http://schemas.microsoft.com/office/drawing/2014/main" id="{AD3BB06C-DCEC-49B5-B640-240B5E5F77ED}"/>
                </a:ext>
              </a:extLst>
            </p:cNvPr>
            <p:cNvGrpSpPr/>
            <p:nvPr/>
          </p:nvGrpSpPr>
          <p:grpSpPr>
            <a:xfrm>
              <a:off x="-12700" y="-12700"/>
              <a:ext cx="12192955" cy="1394492"/>
              <a:chOff x="0" y="0"/>
              <a:chExt cx="12192954" cy="1394491"/>
            </a:xfrm>
          </p:grpSpPr>
          <p:sp>
            <p:nvSpPr>
              <p:cNvPr id="5" name="Rectangle">
                <a:extLst>
                  <a:ext uri="{FF2B5EF4-FFF2-40B4-BE49-F238E27FC236}">
                    <a16:creationId xmlns:a16="http://schemas.microsoft.com/office/drawing/2014/main" id="{D55624D4-5348-47BA-B513-0EBA353FB84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6" name="Rectangle Rectangle" descr="Rectangle Rectangle">
                <a:extLst>
                  <a:ext uri="{FF2B5EF4-FFF2-40B4-BE49-F238E27FC236}">
                    <a16:creationId xmlns:a16="http://schemas.microsoft.com/office/drawing/2014/main" id="{734FEFAD-223E-498D-ABC8-43169569121E}"/>
                  </a:ext>
                </a:extLst>
              </p:cNvPr>
              <p:cNvPicPr>
                <a:picLocks/>
              </p:cNvPicPr>
              <p:nvPr/>
            </p:nvPicPr>
            <p:blipFill>
              <a:blip r:embed="rId2"/>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D7CFB9B6-E769-4ECE-B0DC-EAF08E49AE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7" name="YENİ NESİL İHRACAT DESTEKLERİ">
            <a:extLst>
              <a:ext uri="{FF2B5EF4-FFF2-40B4-BE49-F238E27FC236}">
                <a16:creationId xmlns:a16="http://schemas.microsoft.com/office/drawing/2014/main" id="{673FFDB3-6D7C-425D-9FA3-EB8482759964}"/>
              </a:ext>
            </a:extLst>
          </p:cNvPr>
          <p:cNvSpPr txBox="1"/>
          <p:nvPr/>
        </p:nvSpPr>
        <p:spPr>
          <a:xfrm>
            <a:off x="3869384" y="641657"/>
            <a:ext cx="15558537" cy="10558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YENİ NESİL İHRACAT DESTEKLERİ</a:t>
            </a:r>
          </a:p>
        </p:txBody>
      </p:sp>
      <p:sp>
        <p:nvSpPr>
          <p:cNvPr id="8" name="Pazara Giriş Belgelerinin Desteklenmesi">
            <a:extLst>
              <a:ext uri="{FF2B5EF4-FFF2-40B4-BE49-F238E27FC236}">
                <a16:creationId xmlns:a16="http://schemas.microsoft.com/office/drawing/2014/main" id="{D4A09ECD-8665-4C0D-B2FC-FD4AE6AF6AEB}"/>
              </a:ext>
            </a:extLst>
          </p:cNvPr>
          <p:cNvSpPr txBox="1"/>
          <p:nvPr/>
        </p:nvSpPr>
        <p:spPr>
          <a:xfrm>
            <a:off x="861125" y="10782902"/>
            <a:ext cx="2532586" cy="15229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lvl1pPr algn="l">
              <a:defRPr sz="2600" b="1">
                <a:solidFill>
                  <a:srgbClr val="BF0000"/>
                </a:solidFill>
                <a:latin typeface="Myriad Pro Cond"/>
                <a:ea typeface="Myriad Pro Cond"/>
                <a:cs typeface="Myriad Pro Cond"/>
                <a:sym typeface="Myriad Pro Condensed"/>
              </a:defRPr>
            </a:lvl1pPr>
          </a:lstStyle>
          <a:p>
            <a:r>
              <a:rPr dirty="0" err="1"/>
              <a:t>Pazara</a:t>
            </a:r>
            <a:r>
              <a:rPr dirty="0"/>
              <a:t> </a:t>
            </a:r>
            <a:r>
              <a:rPr dirty="0" err="1"/>
              <a:t>Giriş</a:t>
            </a:r>
            <a:r>
              <a:rPr dirty="0"/>
              <a:t> </a:t>
            </a:r>
            <a:r>
              <a:rPr dirty="0" err="1"/>
              <a:t>Belgelerinin</a:t>
            </a:r>
            <a:r>
              <a:rPr dirty="0"/>
              <a:t> </a:t>
            </a:r>
            <a:r>
              <a:rPr dirty="0" err="1"/>
              <a:t>Desteklenmesi</a:t>
            </a:r>
            <a:endParaRPr dirty="0"/>
          </a:p>
        </p:txBody>
      </p:sp>
      <p:sp>
        <p:nvSpPr>
          <p:cNvPr id="9" name="Yurt Dışı Marka Tescil Faaliyetlerinin Desteklenmesi">
            <a:extLst>
              <a:ext uri="{FF2B5EF4-FFF2-40B4-BE49-F238E27FC236}">
                <a16:creationId xmlns:a16="http://schemas.microsoft.com/office/drawing/2014/main" id="{83BE0F07-60BC-4F6A-BD46-237DABCD6791}"/>
              </a:ext>
            </a:extLst>
          </p:cNvPr>
          <p:cNvSpPr txBox="1"/>
          <p:nvPr/>
        </p:nvSpPr>
        <p:spPr>
          <a:xfrm>
            <a:off x="213130" y="8455236"/>
            <a:ext cx="2666915"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7F7F7F"/>
                </a:solidFill>
                <a:latin typeface="Myriad Pro Cond"/>
                <a:ea typeface="Myriad Pro Cond"/>
                <a:cs typeface="Myriad Pro Cond"/>
                <a:sym typeface="Myriad Pro Condensed"/>
              </a:defRPr>
            </a:lvl1pPr>
          </a:lstStyle>
          <a:p>
            <a:r>
              <a:rPr dirty="0"/>
              <a:t>Yurt </a:t>
            </a:r>
            <a:r>
              <a:rPr dirty="0" err="1"/>
              <a:t>Dışı</a:t>
            </a:r>
            <a:r>
              <a:rPr dirty="0"/>
              <a:t> </a:t>
            </a:r>
            <a:r>
              <a:rPr dirty="0" err="1"/>
              <a:t>Marka</a:t>
            </a:r>
            <a:r>
              <a:rPr dirty="0"/>
              <a:t> </a:t>
            </a:r>
            <a:r>
              <a:rPr dirty="0" err="1"/>
              <a:t>Tescil</a:t>
            </a:r>
            <a:r>
              <a:rPr dirty="0"/>
              <a:t> </a:t>
            </a:r>
            <a:r>
              <a:rPr dirty="0" err="1"/>
              <a:t>Faaliyetlerinin</a:t>
            </a:r>
            <a:r>
              <a:rPr dirty="0"/>
              <a:t> </a:t>
            </a:r>
            <a:r>
              <a:rPr dirty="0" err="1"/>
              <a:t>Desteklenmesi</a:t>
            </a:r>
            <a:endParaRPr dirty="0"/>
          </a:p>
        </p:txBody>
      </p:sp>
      <p:sp>
        <p:nvSpPr>
          <p:cNvPr id="10" name="Yurt Dışı Pazar Araştırması Desteği">
            <a:extLst>
              <a:ext uri="{FF2B5EF4-FFF2-40B4-BE49-F238E27FC236}">
                <a16:creationId xmlns:a16="http://schemas.microsoft.com/office/drawing/2014/main" id="{EF6DC0C8-6A9C-40C5-AC18-9BEBA72AADFD}"/>
              </a:ext>
            </a:extLst>
          </p:cNvPr>
          <p:cNvSpPr txBox="1"/>
          <p:nvPr/>
        </p:nvSpPr>
        <p:spPr>
          <a:xfrm>
            <a:off x="3700719" y="10259491"/>
            <a:ext cx="1926166"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0171C1"/>
                </a:solidFill>
                <a:latin typeface="Myriad Pro Cond"/>
                <a:ea typeface="Myriad Pro Cond"/>
                <a:cs typeface="Myriad Pro Cond"/>
                <a:sym typeface="Myriad Pro Condensed"/>
              </a:defRPr>
            </a:lvl1pPr>
          </a:lstStyle>
          <a:p>
            <a:r>
              <a:rPr dirty="0"/>
              <a:t>Yurt </a:t>
            </a:r>
            <a:r>
              <a:rPr dirty="0" err="1"/>
              <a:t>Dışı</a:t>
            </a:r>
            <a:r>
              <a:rPr dirty="0"/>
              <a:t> </a:t>
            </a:r>
            <a:r>
              <a:rPr dirty="0" err="1"/>
              <a:t>Pazar</a:t>
            </a:r>
            <a:r>
              <a:rPr dirty="0"/>
              <a:t> </a:t>
            </a:r>
            <a:r>
              <a:rPr dirty="0" err="1"/>
              <a:t>Araştırması</a:t>
            </a:r>
            <a:r>
              <a:rPr dirty="0"/>
              <a:t> </a:t>
            </a:r>
            <a:r>
              <a:rPr dirty="0" err="1"/>
              <a:t>Desteği</a:t>
            </a:r>
            <a:endParaRPr dirty="0"/>
          </a:p>
        </p:txBody>
      </p:sp>
      <p:sp>
        <p:nvSpPr>
          <p:cNvPr id="11" name="Yurt İçi Fuar Desteği">
            <a:extLst>
              <a:ext uri="{FF2B5EF4-FFF2-40B4-BE49-F238E27FC236}">
                <a16:creationId xmlns:a16="http://schemas.microsoft.com/office/drawing/2014/main" id="{A2392F22-D891-44BE-A9C2-7ABE0AC67001}"/>
              </a:ext>
            </a:extLst>
          </p:cNvPr>
          <p:cNvSpPr txBox="1"/>
          <p:nvPr/>
        </p:nvSpPr>
        <p:spPr>
          <a:xfrm>
            <a:off x="6246895" y="9405246"/>
            <a:ext cx="1608440" cy="12712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4472C4"/>
                </a:solidFill>
                <a:latin typeface="Myriad Pro Cond"/>
                <a:ea typeface="Myriad Pro Cond"/>
                <a:cs typeface="Myriad Pro Cond"/>
                <a:sym typeface="Myriad Pro Condensed"/>
              </a:defRPr>
            </a:lvl1pPr>
          </a:lstStyle>
          <a:p>
            <a:r>
              <a:rPr dirty="0"/>
              <a:t>Yurt </a:t>
            </a:r>
            <a:r>
              <a:rPr dirty="0" err="1"/>
              <a:t>İçi</a:t>
            </a:r>
            <a:r>
              <a:rPr dirty="0"/>
              <a:t> </a:t>
            </a:r>
            <a:r>
              <a:rPr dirty="0" err="1"/>
              <a:t>Fuar</a:t>
            </a:r>
            <a:r>
              <a:rPr dirty="0"/>
              <a:t> </a:t>
            </a:r>
            <a:r>
              <a:rPr dirty="0" err="1"/>
              <a:t>Desteği</a:t>
            </a:r>
            <a:endParaRPr dirty="0"/>
          </a:p>
        </p:txBody>
      </p:sp>
      <p:sp>
        <p:nvSpPr>
          <p:cNvPr id="12" name="Küresel Tedarik Zinciri Yetkinlik Projesi Desteği">
            <a:extLst>
              <a:ext uri="{FF2B5EF4-FFF2-40B4-BE49-F238E27FC236}">
                <a16:creationId xmlns:a16="http://schemas.microsoft.com/office/drawing/2014/main" id="{250BE4E5-8405-4CEE-9822-4C8CE60415D4}"/>
              </a:ext>
            </a:extLst>
          </p:cNvPr>
          <p:cNvSpPr txBox="1"/>
          <p:nvPr/>
        </p:nvSpPr>
        <p:spPr>
          <a:xfrm>
            <a:off x="8712651" y="8573517"/>
            <a:ext cx="2349584" cy="20714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FF0000"/>
                </a:solidFill>
                <a:latin typeface="Myriad Pro Cond"/>
                <a:ea typeface="Myriad Pro Cond"/>
                <a:cs typeface="Myriad Pro Cond"/>
                <a:sym typeface="Myriad Pro Condensed"/>
              </a:defRPr>
            </a:lvl1pPr>
          </a:lstStyle>
          <a:p>
            <a:r>
              <a:rPr dirty="0" err="1"/>
              <a:t>Küresel</a:t>
            </a:r>
            <a:r>
              <a:rPr dirty="0"/>
              <a:t> </a:t>
            </a:r>
            <a:r>
              <a:rPr dirty="0" err="1"/>
              <a:t>Tedarik</a:t>
            </a:r>
            <a:r>
              <a:rPr dirty="0"/>
              <a:t> </a:t>
            </a:r>
            <a:r>
              <a:rPr dirty="0" err="1"/>
              <a:t>Zinciri</a:t>
            </a:r>
            <a:r>
              <a:rPr dirty="0"/>
              <a:t> </a:t>
            </a:r>
            <a:r>
              <a:rPr dirty="0" err="1"/>
              <a:t>Yetkinlik</a:t>
            </a:r>
            <a:r>
              <a:rPr dirty="0"/>
              <a:t> </a:t>
            </a:r>
            <a:r>
              <a:rPr dirty="0" err="1"/>
              <a:t>Projesi</a:t>
            </a:r>
            <a:r>
              <a:rPr dirty="0"/>
              <a:t> </a:t>
            </a:r>
            <a:r>
              <a:rPr dirty="0" err="1"/>
              <a:t>Desteği</a:t>
            </a:r>
            <a:endParaRPr dirty="0"/>
          </a:p>
        </p:txBody>
      </p:sp>
      <p:sp>
        <p:nvSpPr>
          <p:cNvPr id="13" name="Yurt Dışı Şirket ve Yurt Dışında Yerleşik Şirkete Ait Marka Alım Desteği">
            <a:extLst>
              <a:ext uri="{FF2B5EF4-FFF2-40B4-BE49-F238E27FC236}">
                <a16:creationId xmlns:a16="http://schemas.microsoft.com/office/drawing/2014/main" id="{667BD42E-F249-4704-A870-C8F5A402DDDE}"/>
              </a:ext>
            </a:extLst>
          </p:cNvPr>
          <p:cNvSpPr txBox="1"/>
          <p:nvPr/>
        </p:nvSpPr>
        <p:spPr>
          <a:xfrm>
            <a:off x="5919374" y="6905848"/>
            <a:ext cx="1834118"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ED7C34"/>
                </a:solidFill>
                <a:latin typeface="Myriad Pro Cond"/>
                <a:ea typeface="Myriad Pro Cond"/>
                <a:cs typeface="Myriad Pro Cond"/>
                <a:sym typeface="Myriad Pro Condensed"/>
              </a:defRPr>
            </a:lvl1pPr>
          </a:lstStyle>
          <a:p>
            <a:r>
              <a:rPr dirty="0"/>
              <a:t> </a:t>
            </a:r>
            <a:r>
              <a:rPr dirty="0" err="1"/>
              <a:t>Şirket</a:t>
            </a:r>
            <a:r>
              <a:rPr dirty="0"/>
              <a:t> ve  </a:t>
            </a:r>
            <a:r>
              <a:rPr dirty="0" err="1"/>
              <a:t>Marka</a:t>
            </a:r>
            <a:r>
              <a:rPr dirty="0"/>
              <a:t> </a:t>
            </a:r>
            <a:r>
              <a:rPr dirty="0" err="1"/>
              <a:t>Alım</a:t>
            </a:r>
            <a:r>
              <a:rPr dirty="0"/>
              <a:t> </a:t>
            </a:r>
            <a:r>
              <a:rPr dirty="0" err="1"/>
              <a:t>Desteği</a:t>
            </a:r>
            <a:endParaRPr dirty="0"/>
          </a:p>
        </p:txBody>
      </p:sp>
      <p:sp>
        <p:nvSpPr>
          <p:cNvPr id="14" name="Yurt Dışı Fuar Desteği">
            <a:extLst>
              <a:ext uri="{FF2B5EF4-FFF2-40B4-BE49-F238E27FC236}">
                <a16:creationId xmlns:a16="http://schemas.microsoft.com/office/drawing/2014/main" id="{AB00A2C9-CFE9-4D17-B71E-8E7AA8CEB1AB}"/>
              </a:ext>
            </a:extLst>
          </p:cNvPr>
          <p:cNvSpPr txBox="1"/>
          <p:nvPr/>
        </p:nvSpPr>
        <p:spPr>
          <a:xfrm>
            <a:off x="3817580" y="8307713"/>
            <a:ext cx="1458285" cy="12712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3A5C30"/>
                </a:solidFill>
                <a:latin typeface="Myriad Pro Cond"/>
                <a:ea typeface="Myriad Pro Cond"/>
                <a:cs typeface="Myriad Pro Cond"/>
                <a:sym typeface="Myriad Pro Condensed"/>
              </a:defRPr>
            </a:lvl1pPr>
          </a:lstStyle>
          <a:p>
            <a:r>
              <a:rPr dirty="0"/>
              <a:t>Yurt </a:t>
            </a:r>
            <a:r>
              <a:rPr dirty="0" err="1"/>
              <a:t>Dışı</a:t>
            </a:r>
            <a:r>
              <a:rPr dirty="0"/>
              <a:t> </a:t>
            </a:r>
            <a:r>
              <a:rPr dirty="0" err="1"/>
              <a:t>Fuar</a:t>
            </a:r>
            <a:r>
              <a:rPr dirty="0"/>
              <a:t> </a:t>
            </a:r>
            <a:r>
              <a:rPr dirty="0" err="1"/>
              <a:t>Desteği</a:t>
            </a:r>
            <a:endParaRPr dirty="0"/>
          </a:p>
        </p:txBody>
      </p:sp>
      <p:sp>
        <p:nvSpPr>
          <p:cNvPr id="15" name="Birim Kira Desteği">
            <a:extLst>
              <a:ext uri="{FF2B5EF4-FFF2-40B4-BE49-F238E27FC236}">
                <a16:creationId xmlns:a16="http://schemas.microsoft.com/office/drawing/2014/main" id="{289A3D63-7DEC-411D-93E1-218EAE2F0908}"/>
              </a:ext>
            </a:extLst>
          </p:cNvPr>
          <p:cNvSpPr txBox="1"/>
          <p:nvPr/>
        </p:nvSpPr>
        <p:spPr>
          <a:xfrm>
            <a:off x="9015922" y="6807835"/>
            <a:ext cx="1376804" cy="8170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spAutoFit/>
          </a:bodyPr>
          <a:lstStyle>
            <a:lvl1pPr algn="r">
              <a:defRPr sz="2600" b="1">
                <a:solidFill>
                  <a:srgbClr val="F7F9EF"/>
                </a:solidFill>
                <a:latin typeface="Myriad Pro Cond"/>
                <a:ea typeface="Myriad Pro Cond"/>
                <a:cs typeface="Myriad Pro Cond"/>
                <a:sym typeface="Myriad Pro Condensed"/>
              </a:defRPr>
            </a:lvl1pPr>
          </a:lstStyle>
          <a:p>
            <a:r>
              <a:t>Birim Kira Desteği </a:t>
            </a:r>
          </a:p>
        </p:txBody>
      </p:sp>
      <p:sp>
        <p:nvSpPr>
          <p:cNvPr id="16" name="Tanıtım Desteği">
            <a:extLst>
              <a:ext uri="{FF2B5EF4-FFF2-40B4-BE49-F238E27FC236}">
                <a16:creationId xmlns:a16="http://schemas.microsoft.com/office/drawing/2014/main" id="{C021720F-7771-45B7-832D-915DA970009D}"/>
              </a:ext>
            </a:extLst>
          </p:cNvPr>
          <p:cNvSpPr txBox="1"/>
          <p:nvPr/>
        </p:nvSpPr>
        <p:spPr>
          <a:xfrm>
            <a:off x="11418712" y="7570935"/>
            <a:ext cx="1903764" cy="4106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spAutoFit/>
          </a:bodyPr>
          <a:lstStyle>
            <a:lvl1pPr algn="l">
              <a:defRPr sz="2600" b="1">
                <a:solidFill>
                  <a:srgbClr val="7F6000"/>
                </a:solidFill>
                <a:latin typeface="Myriad Pro Cond"/>
                <a:ea typeface="Myriad Pro Cond"/>
                <a:cs typeface="Myriad Pro Cond"/>
                <a:sym typeface="Myriad Pro Condensed"/>
              </a:defRPr>
            </a:lvl1pPr>
          </a:lstStyle>
          <a:p>
            <a:r>
              <a:rPr dirty="0" err="1"/>
              <a:t>Tanıtım</a:t>
            </a:r>
            <a:r>
              <a:rPr dirty="0"/>
              <a:t> </a:t>
            </a:r>
            <a:r>
              <a:rPr dirty="0" err="1"/>
              <a:t>Desteği</a:t>
            </a:r>
            <a:endParaRPr dirty="0"/>
          </a:p>
        </p:txBody>
      </p:sp>
      <p:sp>
        <p:nvSpPr>
          <p:cNvPr id="17" name="İhracat Kredi Sigortası Tazmin Desteği">
            <a:extLst>
              <a:ext uri="{FF2B5EF4-FFF2-40B4-BE49-F238E27FC236}">
                <a16:creationId xmlns:a16="http://schemas.microsoft.com/office/drawing/2014/main" id="{E8542467-7FCF-4CF7-9326-6510131121DD}"/>
              </a:ext>
            </a:extLst>
          </p:cNvPr>
          <p:cNvSpPr txBox="1"/>
          <p:nvPr/>
        </p:nvSpPr>
        <p:spPr>
          <a:xfrm>
            <a:off x="13235574" y="4789757"/>
            <a:ext cx="2619381" cy="12712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C35307"/>
                </a:solidFill>
                <a:latin typeface="Myriad Pro Cond"/>
                <a:ea typeface="Myriad Pro Cond"/>
                <a:cs typeface="Myriad Pro Cond"/>
                <a:sym typeface="Myriad Pro Condensed"/>
              </a:defRPr>
            </a:lvl1pPr>
          </a:lstStyle>
          <a:p>
            <a:r>
              <a:rPr dirty="0" err="1"/>
              <a:t>İhracat</a:t>
            </a:r>
            <a:r>
              <a:rPr dirty="0"/>
              <a:t> </a:t>
            </a:r>
            <a:r>
              <a:rPr dirty="0" err="1"/>
              <a:t>Kredi</a:t>
            </a:r>
            <a:r>
              <a:rPr dirty="0"/>
              <a:t> </a:t>
            </a:r>
            <a:r>
              <a:rPr dirty="0" err="1"/>
              <a:t>Sigortası</a:t>
            </a:r>
            <a:r>
              <a:rPr dirty="0"/>
              <a:t> </a:t>
            </a:r>
            <a:r>
              <a:rPr dirty="0" err="1"/>
              <a:t>Tazmin</a:t>
            </a:r>
            <a:r>
              <a:rPr dirty="0"/>
              <a:t> </a:t>
            </a:r>
            <a:r>
              <a:rPr dirty="0" err="1"/>
              <a:t>Desteği</a:t>
            </a:r>
            <a:endParaRPr dirty="0"/>
          </a:p>
        </p:txBody>
      </p:sp>
      <p:sp>
        <p:nvSpPr>
          <p:cNvPr id="18" name="Tasarım ve Ürün Geliştirme Projesi Desteği">
            <a:extLst>
              <a:ext uri="{FF2B5EF4-FFF2-40B4-BE49-F238E27FC236}">
                <a16:creationId xmlns:a16="http://schemas.microsoft.com/office/drawing/2014/main" id="{B3D2E30C-2FAD-4F7C-A85D-5D79F089A51E}"/>
              </a:ext>
            </a:extLst>
          </p:cNvPr>
          <p:cNvSpPr txBox="1"/>
          <p:nvPr/>
        </p:nvSpPr>
        <p:spPr>
          <a:xfrm>
            <a:off x="15940791" y="3320033"/>
            <a:ext cx="2327738"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2D5497"/>
                </a:solidFill>
                <a:latin typeface="Myriad Pro Cond"/>
                <a:ea typeface="Myriad Pro Cond"/>
                <a:cs typeface="Myriad Pro Cond"/>
                <a:sym typeface="Myriad Pro Condensed"/>
              </a:defRPr>
            </a:lvl1pPr>
          </a:lstStyle>
          <a:p>
            <a:r>
              <a:rPr lang="tr-TR" dirty="0">
                <a:solidFill>
                  <a:schemeClr val="accent3"/>
                </a:solidFill>
              </a:rPr>
              <a:t>Yeşil Mutabakata Uyum Projesi</a:t>
            </a:r>
            <a:r>
              <a:rPr dirty="0">
                <a:solidFill>
                  <a:schemeClr val="accent3"/>
                </a:solidFill>
              </a:rPr>
              <a:t>   </a:t>
            </a:r>
            <a:r>
              <a:rPr dirty="0" err="1">
                <a:solidFill>
                  <a:schemeClr val="accent3"/>
                </a:solidFill>
              </a:rPr>
              <a:t>Desteği</a:t>
            </a:r>
            <a:endParaRPr dirty="0">
              <a:solidFill>
                <a:schemeClr val="accent3"/>
              </a:solidFill>
            </a:endParaRPr>
          </a:p>
        </p:txBody>
      </p:sp>
      <p:sp>
        <p:nvSpPr>
          <p:cNvPr id="19" name="Eximbank’ın Uyguladığı Faiz Oranı ile CIRR Arasındaki Farkın Desteklenmesi">
            <a:extLst>
              <a:ext uri="{FF2B5EF4-FFF2-40B4-BE49-F238E27FC236}">
                <a16:creationId xmlns:a16="http://schemas.microsoft.com/office/drawing/2014/main" id="{2F9A5A66-9B1B-4F42-A47D-7BA3CE08E25C}"/>
              </a:ext>
            </a:extLst>
          </p:cNvPr>
          <p:cNvSpPr txBox="1"/>
          <p:nvPr/>
        </p:nvSpPr>
        <p:spPr>
          <a:xfrm>
            <a:off x="13788399" y="6712297"/>
            <a:ext cx="2605252" cy="2471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517F34"/>
                </a:solidFill>
                <a:latin typeface="Myriad Pro Cond"/>
                <a:ea typeface="Myriad Pro Cond"/>
                <a:cs typeface="Myriad Pro Cond"/>
                <a:sym typeface="Myriad Pro Condensed"/>
              </a:defRPr>
            </a:lvl1pPr>
          </a:lstStyle>
          <a:p>
            <a:r>
              <a:rPr dirty="0" err="1"/>
              <a:t>Eximbank’ın</a:t>
            </a:r>
            <a:r>
              <a:rPr dirty="0"/>
              <a:t> </a:t>
            </a:r>
            <a:r>
              <a:rPr dirty="0" err="1"/>
              <a:t>Uyguladığı</a:t>
            </a:r>
            <a:r>
              <a:rPr dirty="0"/>
              <a:t> </a:t>
            </a:r>
            <a:r>
              <a:rPr dirty="0" err="1"/>
              <a:t>Faiz</a:t>
            </a:r>
            <a:r>
              <a:rPr dirty="0"/>
              <a:t> </a:t>
            </a:r>
            <a:r>
              <a:rPr dirty="0" err="1"/>
              <a:t>Oranı</a:t>
            </a:r>
            <a:r>
              <a:rPr dirty="0"/>
              <a:t> </a:t>
            </a:r>
            <a:r>
              <a:rPr dirty="0" err="1"/>
              <a:t>ile</a:t>
            </a:r>
            <a:r>
              <a:rPr dirty="0"/>
              <a:t> CIRR </a:t>
            </a:r>
            <a:r>
              <a:rPr dirty="0" err="1"/>
              <a:t>Arasındaki</a:t>
            </a:r>
            <a:r>
              <a:rPr dirty="0"/>
              <a:t> </a:t>
            </a:r>
            <a:r>
              <a:rPr dirty="0" err="1"/>
              <a:t>Farkın</a:t>
            </a:r>
            <a:r>
              <a:rPr dirty="0"/>
              <a:t> </a:t>
            </a:r>
            <a:r>
              <a:rPr dirty="0" err="1"/>
              <a:t>Desteklenmesi</a:t>
            </a:r>
            <a:endParaRPr dirty="0"/>
          </a:p>
        </p:txBody>
      </p:sp>
      <p:sp>
        <p:nvSpPr>
          <p:cNvPr id="20" name="Proje Bazlı İhracat Sigorta Desteği">
            <a:extLst>
              <a:ext uri="{FF2B5EF4-FFF2-40B4-BE49-F238E27FC236}">
                <a16:creationId xmlns:a16="http://schemas.microsoft.com/office/drawing/2014/main" id="{644C57B4-0642-4E28-9AF9-68E9E80C25BD}"/>
              </a:ext>
            </a:extLst>
          </p:cNvPr>
          <p:cNvSpPr txBox="1"/>
          <p:nvPr/>
        </p:nvSpPr>
        <p:spPr>
          <a:xfrm>
            <a:off x="16481783" y="5593143"/>
            <a:ext cx="2099336"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C00000"/>
                </a:solidFill>
                <a:latin typeface="Myriad Pro Cond"/>
                <a:ea typeface="Myriad Pro Cond"/>
                <a:cs typeface="Myriad Pro Cond"/>
                <a:sym typeface="Myriad Pro Condensed"/>
              </a:defRPr>
            </a:lvl1pPr>
          </a:lstStyle>
          <a:p>
            <a:r>
              <a:rPr dirty="0" err="1"/>
              <a:t>Proje</a:t>
            </a:r>
            <a:r>
              <a:rPr dirty="0"/>
              <a:t> </a:t>
            </a:r>
            <a:r>
              <a:rPr dirty="0" err="1"/>
              <a:t>Bazlı</a:t>
            </a:r>
            <a:r>
              <a:rPr dirty="0"/>
              <a:t> </a:t>
            </a:r>
            <a:r>
              <a:rPr dirty="0" err="1"/>
              <a:t>İhracat</a:t>
            </a:r>
            <a:r>
              <a:rPr dirty="0"/>
              <a:t> </a:t>
            </a:r>
            <a:r>
              <a:rPr dirty="0" err="1"/>
              <a:t>Sigorta</a:t>
            </a:r>
            <a:r>
              <a:rPr dirty="0"/>
              <a:t> </a:t>
            </a:r>
            <a:r>
              <a:rPr dirty="0" err="1"/>
              <a:t>Desteği</a:t>
            </a:r>
            <a:endParaRPr dirty="0"/>
          </a:p>
        </p:txBody>
      </p:sp>
      <p:sp>
        <p:nvSpPr>
          <p:cNvPr id="21" name="Gemi ve Yat Sektöründe Faaliyet Gösteren Şirketlere Tasarım Desteği">
            <a:extLst>
              <a:ext uri="{FF2B5EF4-FFF2-40B4-BE49-F238E27FC236}">
                <a16:creationId xmlns:a16="http://schemas.microsoft.com/office/drawing/2014/main" id="{814A3BDA-F74D-4DB7-8DB9-F33E2AECC6F1}"/>
              </a:ext>
            </a:extLst>
          </p:cNvPr>
          <p:cNvSpPr txBox="1"/>
          <p:nvPr/>
        </p:nvSpPr>
        <p:spPr>
          <a:xfrm>
            <a:off x="18398861" y="1801566"/>
            <a:ext cx="2670261" cy="2471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r">
              <a:defRPr sz="2600" b="1">
                <a:solidFill>
                  <a:srgbClr val="767171"/>
                </a:solidFill>
                <a:latin typeface="Myriad Pro Cond"/>
                <a:ea typeface="Myriad Pro Cond"/>
                <a:cs typeface="Myriad Pro Cond"/>
                <a:sym typeface="Myriad Pro Condensed"/>
              </a:defRPr>
            </a:lvl1pPr>
          </a:lstStyle>
          <a:p>
            <a:r>
              <a:rPr dirty="0" err="1"/>
              <a:t>Gemi</a:t>
            </a:r>
            <a:r>
              <a:rPr dirty="0"/>
              <a:t> </a:t>
            </a:r>
            <a:r>
              <a:rPr dirty="0" err="1"/>
              <a:t>ve</a:t>
            </a:r>
            <a:r>
              <a:rPr dirty="0"/>
              <a:t> </a:t>
            </a:r>
            <a:r>
              <a:rPr dirty="0" err="1"/>
              <a:t>Yat</a:t>
            </a:r>
            <a:r>
              <a:rPr dirty="0"/>
              <a:t> </a:t>
            </a:r>
            <a:r>
              <a:rPr dirty="0" err="1"/>
              <a:t>Sektöründe</a:t>
            </a:r>
            <a:r>
              <a:rPr dirty="0"/>
              <a:t> </a:t>
            </a:r>
            <a:r>
              <a:rPr dirty="0" err="1"/>
              <a:t>Faaliyet</a:t>
            </a:r>
            <a:r>
              <a:rPr dirty="0"/>
              <a:t> </a:t>
            </a:r>
            <a:r>
              <a:rPr dirty="0" err="1"/>
              <a:t>Gösteren</a:t>
            </a:r>
            <a:r>
              <a:rPr dirty="0"/>
              <a:t> </a:t>
            </a:r>
            <a:r>
              <a:rPr dirty="0" err="1"/>
              <a:t>Şirketlere</a:t>
            </a:r>
            <a:r>
              <a:rPr dirty="0"/>
              <a:t> </a:t>
            </a:r>
            <a:r>
              <a:rPr dirty="0" err="1"/>
              <a:t>Tasarım</a:t>
            </a:r>
            <a:r>
              <a:rPr dirty="0"/>
              <a:t> </a:t>
            </a:r>
            <a:r>
              <a:rPr dirty="0" err="1"/>
              <a:t>Desteği</a:t>
            </a:r>
            <a:endParaRPr dirty="0"/>
          </a:p>
        </p:txBody>
      </p:sp>
      <p:sp>
        <p:nvSpPr>
          <p:cNvPr id="22" name="Tasarımcı Şirket/ Tasarım Ofisi Desteği">
            <a:extLst>
              <a:ext uri="{FF2B5EF4-FFF2-40B4-BE49-F238E27FC236}">
                <a16:creationId xmlns:a16="http://schemas.microsoft.com/office/drawing/2014/main" id="{166E6464-3710-4F35-86C5-AE4383A89889}"/>
              </a:ext>
            </a:extLst>
          </p:cNvPr>
          <p:cNvSpPr txBox="1"/>
          <p:nvPr/>
        </p:nvSpPr>
        <p:spPr>
          <a:xfrm>
            <a:off x="19039077" y="4851325"/>
            <a:ext cx="2138199"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2600" b="1">
                <a:solidFill>
                  <a:srgbClr val="D8AD65"/>
                </a:solidFill>
                <a:latin typeface="Myriad Pro Cond"/>
                <a:ea typeface="Myriad Pro Cond"/>
                <a:cs typeface="Myriad Pro Cond"/>
                <a:sym typeface="Myriad Pro Condensed"/>
              </a:defRPr>
            </a:lvl1pPr>
          </a:lstStyle>
          <a:p>
            <a:r>
              <a:rPr dirty="0" err="1"/>
              <a:t>Tasarımcı</a:t>
            </a:r>
            <a:r>
              <a:rPr dirty="0"/>
              <a:t> </a:t>
            </a:r>
            <a:r>
              <a:rPr dirty="0" err="1"/>
              <a:t>Şirket</a:t>
            </a:r>
            <a:r>
              <a:rPr dirty="0"/>
              <a:t>/ </a:t>
            </a:r>
            <a:r>
              <a:rPr dirty="0" err="1"/>
              <a:t>Tasarım</a:t>
            </a:r>
            <a:r>
              <a:rPr dirty="0"/>
              <a:t> </a:t>
            </a:r>
            <a:r>
              <a:rPr dirty="0" err="1"/>
              <a:t>Ofisi</a:t>
            </a:r>
            <a:r>
              <a:rPr dirty="0"/>
              <a:t> </a:t>
            </a:r>
            <a:r>
              <a:rPr dirty="0" err="1"/>
              <a:t>Desteği</a:t>
            </a:r>
            <a:endParaRPr dirty="0"/>
          </a:p>
        </p:txBody>
      </p:sp>
      <p:pic>
        <p:nvPicPr>
          <p:cNvPr id="23" name="Image" descr="Image">
            <a:extLst>
              <a:ext uri="{FF2B5EF4-FFF2-40B4-BE49-F238E27FC236}">
                <a16:creationId xmlns:a16="http://schemas.microsoft.com/office/drawing/2014/main" id="{FF01B937-F0DE-494F-B917-D0C0021D589B}"/>
              </a:ext>
            </a:extLst>
          </p:cNvPr>
          <p:cNvPicPr>
            <a:picLocks noChangeAspect="1"/>
          </p:cNvPicPr>
          <p:nvPr/>
        </p:nvPicPr>
        <p:blipFill>
          <a:blip r:embed="rId3"/>
          <a:stretch>
            <a:fillRect/>
          </a:stretch>
        </p:blipFill>
        <p:spPr>
          <a:xfrm>
            <a:off x="22023389" y="4001327"/>
            <a:ext cx="1865740" cy="665744"/>
          </a:xfrm>
          <a:prstGeom prst="rect">
            <a:avLst/>
          </a:prstGeom>
          <a:ln w="3175">
            <a:miter lim="400000"/>
          </a:ln>
        </p:spPr>
      </p:pic>
      <p:sp>
        <p:nvSpPr>
          <p:cNvPr id="24" name="Shape">
            <a:extLst>
              <a:ext uri="{FF2B5EF4-FFF2-40B4-BE49-F238E27FC236}">
                <a16:creationId xmlns:a16="http://schemas.microsoft.com/office/drawing/2014/main" id="{2D3036F9-777B-4432-A92D-1A14964AFE2E}"/>
              </a:ext>
            </a:extLst>
          </p:cNvPr>
          <p:cNvSpPr/>
          <p:nvPr/>
        </p:nvSpPr>
        <p:spPr>
          <a:xfrm>
            <a:off x="407963" y="10270813"/>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7C7C7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5" name="Shape">
            <a:extLst>
              <a:ext uri="{FF2B5EF4-FFF2-40B4-BE49-F238E27FC236}">
                <a16:creationId xmlns:a16="http://schemas.microsoft.com/office/drawing/2014/main" id="{7436911B-302F-4E9C-8E02-50339F40FBB6}"/>
              </a:ext>
            </a:extLst>
          </p:cNvPr>
          <p:cNvSpPr/>
          <p:nvPr/>
        </p:nvSpPr>
        <p:spPr>
          <a:xfrm>
            <a:off x="3047415" y="9783277"/>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548235"/>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6" name="Shape">
            <a:extLst>
              <a:ext uri="{FF2B5EF4-FFF2-40B4-BE49-F238E27FC236}">
                <a16:creationId xmlns:a16="http://schemas.microsoft.com/office/drawing/2014/main" id="{89F9C3E7-A86E-4EF4-A7F1-D63050B12877}"/>
              </a:ext>
            </a:extLst>
          </p:cNvPr>
          <p:cNvSpPr/>
          <p:nvPr/>
        </p:nvSpPr>
        <p:spPr>
          <a:xfrm>
            <a:off x="5626885" y="8887501"/>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4472C4"/>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7" name="Shape">
            <a:extLst>
              <a:ext uri="{FF2B5EF4-FFF2-40B4-BE49-F238E27FC236}">
                <a16:creationId xmlns:a16="http://schemas.microsoft.com/office/drawing/2014/main" id="{46D26061-940F-48DB-9596-9AAE3BBC7296}"/>
              </a:ext>
            </a:extLst>
          </p:cNvPr>
          <p:cNvSpPr/>
          <p:nvPr/>
        </p:nvSpPr>
        <p:spPr>
          <a:xfrm>
            <a:off x="8211450" y="7981938"/>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ED7D31"/>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8" name="Shape">
            <a:extLst>
              <a:ext uri="{FF2B5EF4-FFF2-40B4-BE49-F238E27FC236}">
                <a16:creationId xmlns:a16="http://schemas.microsoft.com/office/drawing/2014/main" id="{B7953E80-CD27-4BFC-B283-0DB2263ABDD9}"/>
              </a:ext>
            </a:extLst>
          </p:cNvPr>
          <p:cNvSpPr/>
          <p:nvPr/>
        </p:nvSpPr>
        <p:spPr>
          <a:xfrm>
            <a:off x="10784298" y="7062378"/>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00194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9" name="Shape">
            <a:extLst>
              <a:ext uri="{FF2B5EF4-FFF2-40B4-BE49-F238E27FC236}">
                <a16:creationId xmlns:a16="http://schemas.microsoft.com/office/drawing/2014/main" id="{2C07AE49-91DE-4506-8454-87AC55BD2AE1}"/>
              </a:ext>
            </a:extLst>
          </p:cNvPr>
          <p:cNvSpPr/>
          <p:nvPr/>
        </p:nvSpPr>
        <p:spPr>
          <a:xfrm>
            <a:off x="13355133" y="6144959"/>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FFC000"/>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0" name="Shape">
            <a:extLst>
              <a:ext uri="{FF2B5EF4-FFF2-40B4-BE49-F238E27FC236}">
                <a16:creationId xmlns:a16="http://schemas.microsoft.com/office/drawing/2014/main" id="{407EAEE3-1A85-44FA-A9A0-544D61BB719A}"/>
              </a:ext>
            </a:extLst>
          </p:cNvPr>
          <p:cNvSpPr/>
          <p:nvPr/>
        </p:nvSpPr>
        <p:spPr>
          <a:xfrm>
            <a:off x="15991871" y="5191452"/>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C00000"/>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1" name="Shape">
            <a:extLst>
              <a:ext uri="{FF2B5EF4-FFF2-40B4-BE49-F238E27FC236}">
                <a16:creationId xmlns:a16="http://schemas.microsoft.com/office/drawing/2014/main" id="{B63FF0AE-FC01-4C78-8DBF-7F1839AB3B64}"/>
              </a:ext>
            </a:extLst>
          </p:cNvPr>
          <p:cNvSpPr/>
          <p:nvPr/>
        </p:nvSpPr>
        <p:spPr>
          <a:xfrm>
            <a:off x="18521890" y="4309658"/>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7C7C7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2" name="Shape">
            <a:extLst>
              <a:ext uri="{FF2B5EF4-FFF2-40B4-BE49-F238E27FC236}">
                <a16:creationId xmlns:a16="http://schemas.microsoft.com/office/drawing/2014/main" id="{0DED103A-FD90-4544-8787-497194DCB6FD}"/>
              </a:ext>
            </a:extLst>
          </p:cNvPr>
          <p:cNvSpPr/>
          <p:nvPr/>
        </p:nvSpPr>
        <p:spPr>
          <a:xfrm>
            <a:off x="21101386" y="3395405"/>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548235"/>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grpSp>
        <p:nvGrpSpPr>
          <p:cNvPr id="33" name="Group">
            <a:extLst>
              <a:ext uri="{FF2B5EF4-FFF2-40B4-BE49-F238E27FC236}">
                <a16:creationId xmlns:a16="http://schemas.microsoft.com/office/drawing/2014/main" id="{15D7FFEF-8B31-44B1-97E0-45F17BBC5C56}"/>
              </a:ext>
            </a:extLst>
          </p:cNvPr>
          <p:cNvGrpSpPr/>
          <p:nvPr/>
        </p:nvGrpSpPr>
        <p:grpSpPr>
          <a:xfrm>
            <a:off x="18947388" y="8772381"/>
            <a:ext cx="5179264" cy="4231021"/>
            <a:chOff x="-12700" y="-12699"/>
            <a:chExt cx="3884655" cy="4231020"/>
          </a:xfrm>
        </p:grpSpPr>
        <p:grpSp>
          <p:nvGrpSpPr>
            <p:cNvPr id="34" name="Rectangle">
              <a:extLst>
                <a:ext uri="{FF2B5EF4-FFF2-40B4-BE49-F238E27FC236}">
                  <a16:creationId xmlns:a16="http://schemas.microsoft.com/office/drawing/2014/main" id="{B9CCD067-6BA6-49EF-8367-25F95BBF31F6}"/>
                </a:ext>
              </a:extLst>
            </p:cNvPr>
            <p:cNvGrpSpPr/>
            <p:nvPr/>
          </p:nvGrpSpPr>
          <p:grpSpPr>
            <a:xfrm>
              <a:off x="-12700" y="-12700"/>
              <a:ext cx="3884656" cy="4231021"/>
              <a:chOff x="0" y="0"/>
              <a:chExt cx="3884655" cy="4231020"/>
            </a:xfrm>
          </p:grpSpPr>
          <p:sp>
            <p:nvSpPr>
              <p:cNvPr id="38" name="Rectangle">
                <a:extLst>
                  <a:ext uri="{FF2B5EF4-FFF2-40B4-BE49-F238E27FC236}">
                    <a16:creationId xmlns:a16="http://schemas.microsoft.com/office/drawing/2014/main" id="{B73684B7-A032-46E2-B2B8-88088C5DCEA2}"/>
                  </a:ext>
                </a:extLst>
              </p:cNvPr>
              <p:cNvSpPr/>
              <p:nvPr/>
            </p:nvSpPr>
            <p:spPr>
              <a:xfrm>
                <a:off x="12700" y="12699"/>
                <a:ext cx="3859256" cy="4205622"/>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Rectangle Rectangle" descr="Rectangle Rectangle">
                <a:extLst>
                  <a:ext uri="{FF2B5EF4-FFF2-40B4-BE49-F238E27FC236}">
                    <a16:creationId xmlns:a16="http://schemas.microsoft.com/office/drawing/2014/main" id="{DD4D6C76-0476-41B4-B5ED-581879E8196F}"/>
                  </a:ext>
                </a:extLst>
              </p:cNvPr>
              <p:cNvPicPr>
                <a:picLocks/>
              </p:cNvPicPr>
              <p:nvPr/>
            </p:nvPicPr>
            <p:blipFill>
              <a:blip r:embed="rId4"/>
              <a:stretch>
                <a:fillRect/>
              </a:stretch>
            </p:blipFill>
            <p:spPr>
              <a:xfrm>
                <a:off x="0" y="-1"/>
                <a:ext cx="3884656" cy="4231022"/>
              </a:xfrm>
              <a:prstGeom prst="rect">
                <a:avLst/>
              </a:prstGeom>
              <a:effectLst/>
            </p:spPr>
          </p:pic>
        </p:grpSp>
        <p:sp>
          <p:nvSpPr>
            <p:cNvPr id="35" name="UR-GE Projesi Desteği,…">
              <a:extLst>
                <a:ext uri="{FF2B5EF4-FFF2-40B4-BE49-F238E27FC236}">
                  <a16:creationId xmlns:a16="http://schemas.microsoft.com/office/drawing/2014/main" id="{90D8F383-E8C4-4426-8F6C-6214A4A86140}"/>
                </a:ext>
              </a:extLst>
            </p:cNvPr>
            <p:cNvSpPr txBox="1"/>
            <p:nvPr/>
          </p:nvSpPr>
          <p:spPr>
            <a:xfrm>
              <a:off x="158396" y="682890"/>
              <a:ext cx="3542463" cy="271132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p>
              <a:pPr>
                <a:defRPr sz="2600">
                  <a:solidFill>
                    <a:srgbClr val="D8AD65"/>
                  </a:solidFill>
                  <a:latin typeface="Myriad Pro Cond"/>
                  <a:ea typeface="Myriad Pro Cond"/>
                  <a:cs typeface="Myriad Pro Cond"/>
                  <a:sym typeface="Myriad Pro Condensed"/>
                </a:defRPr>
              </a:pPr>
              <a:r>
                <a:t>UR-GE Projesi Desteği,</a:t>
              </a:r>
            </a:p>
            <a:p>
              <a:pPr>
                <a:defRPr sz="2600">
                  <a:solidFill>
                    <a:srgbClr val="D8AD65"/>
                  </a:solidFill>
                  <a:latin typeface="Myriad Pro Cond"/>
                  <a:ea typeface="Myriad Pro Cond"/>
                  <a:cs typeface="Myriad Pro Cond"/>
                  <a:sym typeface="Myriad Pro Condensed"/>
                </a:defRPr>
              </a:pPr>
              <a:r>
                <a:t>Pazara Giriş Rapor Desteği,</a:t>
              </a:r>
            </a:p>
            <a:p>
              <a:pPr>
                <a:defRPr sz="2600">
                  <a:solidFill>
                    <a:srgbClr val="D8AD65"/>
                  </a:solidFill>
                  <a:latin typeface="Myriad Pro Cond"/>
                  <a:ea typeface="Myriad Pro Cond"/>
                  <a:cs typeface="Myriad Pro Cond"/>
                  <a:sym typeface="Myriad Pro Condensed"/>
                </a:defRPr>
              </a:pPr>
              <a:r>
                <a:t>Sanal Fuara Katılım Desteği,</a:t>
              </a:r>
            </a:p>
            <a:p>
              <a:pPr>
                <a:defRPr sz="2600">
                  <a:solidFill>
                    <a:srgbClr val="D8AD65"/>
                  </a:solidFill>
                  <a:latin typeface="Myriad Pro Cond"/>
                  <a:ea typeface="Myriad Pro Cond"/>
                  <a:cs typeface="Myriad Pro Cond"/>
                  <a:sym typeface="Myriad Pro Condensed"/>
                </a:defRPr>
              </a:pPr>
              <a:r>
                <a:t>Sektörel Heyet Destekleri,</a:t>
              </a:r>
            </a:p>
            <a:p>
              <a:pPr>
                <a:defRPr sz="2600">
                  <a:solidFill>
                    <a:srgbClr val="D8AD65"/>
                  </a:solidFill>
                  <a:latin typeface="Myriad Pro Cond"/>
                  <a:ea typeface="Myriad Pro Cond"/>
                  <a:cs typeface="Myriad Pro Cond"/>
                  <a:sym typeface="Myriad Pro Condensed"/>
                </a:defRPr>
              </a:pPr>
              <a:r>
                <a:t>Sanal Ticaret Heyeti Desteği,</a:t>
              </a:r>
            </a:p>
            <a:p>
              <a:pPr>
                <a:defRPr sz="2600">
                  <a:solidFill>
                    <a:srgbClr val="D8AD65"/>
                  </a:solidFill>
                  <a:latin typeface="Myriad Pro Cond"/>
                  <a:ea typeface="Myriad Pro Cond"/>
                  <a:cs typeface="Myriad Pro Cond"/>
                  <a:sym typeface="Myriad Pro Condensed"/>
                </a:defRPr>
              </a:pPr>
              <a:r>
                <a:t>Tanıtım Projesi Desteği</a:t>
              </a:r>
            </a:p>
          </p:txBody>
        </p:sp>
        <p:sp>
          <p:nvSpPr>
            <p:cNvPr id="36" name="Line">
              <a:extLst>
                <a:ext uri="{FF2B5EF4-FFF2-40B4-BE49-F238E27FC236}">
                  <a16:creationId xmlns:a16="http://schemas.microsoft.com/office/drawing/2014/main" id="{C40131D2-B928-4ECA-9519-2CC7B515A989}"/>
                </a:ext>
              </a:extLst>
            </p:cNvPr>
            <p:cNvSpPr/>
            <p:nvPr/>
          </p:nvSpPr>
          <p:spPr>
            <a:xfrm>
              <a:off x="622770" y="3521209"/>
              <a:ext cx="2613716"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sp>
          <p:nvSpPr>
            <p:cNvPr id="37" name="Line">
              <a:extLst>
                <a:ext uri="{FF2B5EF4-FFF2-40B4-BE49-F238E27FC236}">
                  <a16:creationId xmlns:a16="http://schemas.microsoft.com/office/drawing/2014/main" id="{D05D1269-5B87-4C24-9534-612118AB05B1}"/>
                </a:ext>
              </a:extLst>
            </p:cNvPr>
            <p:cNvSpPr/>
            <p:nvPr/>
          </p:nvSpPr>
          <p:spPr>
            <a:xfrm>
              <a:off x="622769" y="555898"/>
              <a:ext cx="2613717"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pic>
        <p:nvPicPr>
          <p:cNvPr id="40" name="Business Man.I13.2k.png" descr="Business Man.I13.2k.png">
            <a:extLst>
              <a:ext uri="{FF2B5EF4-FFF2-40B4-BE49-F238E27FC236}">
                <a16:creationId xmlns:a16="http://schemas.microsoft.com/office/drawing/2014/main" id="{68AB51D2-6FD6-46A2-840A-2EBEC3C57680}"/>
              </a:ext>
            </a:extLst>
          </p:cNvPr>
          <p:cNvPicPr>
            <a:picLocks noChangeAspect="1"/>
          </p:cNvPicPr>
          <p:nvPr/>
        </p:nvPicPr>
        <p:blipFill>
          <a:blip r:embed="rId5"/>
          <a:stretch>
            <a:fillRect/>
          </a:stretch>
        </p:blipFill>
        <p:spPr>
          <a:xfrm>
            <a:off x="9854632" y="2931349"/>
            <a:ext cx="4531832" cy="4531832"/>
          </a:xfrm>
          <a:prstGeom prst="rect">
            <a:avLst/>
          </a:prstGeom>
          <a:ln w="3175">
            <a:miter lim="400000"/>
          </a:ln>
        </p:spPr>
      </p:pic>
      <p:grpSp>
        <p:nvGrpSpPr>
          <p:cNvPr id="41" name="Group">
            <a:extLst>
              <a:ext uri="{FF2B5EF4-FFF2-40B4-BE49-F238E27FC236}">
                <a16:creationId xmlns:a16="http://schemas.microsoft.com/office/drawing/2014/main" id="{BFA84A92-CF1B-423A-B0CF-9DFA7A5E4876}"/>
              </a:ext>
            </a:extLst>
          </p:cNvPr>
          <p:cNvGrpSpPr/>
          <p:nvPr/>
        </p:nvGrpSpPr>
        <p:grpSpPr>
          <a:xfrm>
            <a:off x="21526858" y="6712297"/>
            <a:ext cx="2985974" cy="2636883"/>
            <a:chOff x="0" y="0"/>
            <a:chExt cx="2985973" cy="2636881"/>
          </a:xfrm>
        </p:grpSpPr>
        <p:pic>
          <p:nvPicPr>
            <p:cNvPr id="42" name="Image" descr="Image">
              <a:extLst>
                <a:ext uri="{FF2B5EF4-FFF2-40B4-BE49-F238E27FC236}">
                  <a16:creationId xmlns:a16="http://schemas.microsoft.com/office/drawing/2014/main" id="{37A38ACD-0D85-4E58-8A10-0E7AAFEAE5CA}"/>
                </a:ext>
              </a:extLst>
            </p:cNvPr>
            <p:cNvPicPr>
              <a:picLocks noChangeAspect="1"/>
            </p:cNvPicPr>
            <p:nvPr/>
          </p:nvPicPr>
          <p:blipFill>
            <a:blip r:embed="rId6"/>
            <a:stretch>
              <a:fillRect/>
            </a:stretch>
          </p:blipFill>
          <p:spPr>
            <a:xfrm>
              <a:off x="150809" y="0"/>
              <a:ext cx="2636784" cy="2636882"/>
            </a:xfrm>
            <a:prstGeom prst="rect">
              <a:avLst/>
            </a:prstGeom>
            <a:ln w="3175" cap="flat">
              <a:noFill/>
              <a:miter lim="400000"/>
            </a:ln>
            <a:effectLst/>
          </p:spPr>
        </p:pic>
        <p:sp>
          <p:nvSpPr>
            <p:cNvPr id="43" name="İŞBİRLİĞİ…">
              <a:extLst>
                <a:ext uri="{FF2B5EF4-FFF2-40B4-BE49-F238E27FC236}">
                  <a16:creationId xmlns:a16="http://schemas.microsoft.com/office/drawing/2014/main" id="{9E62FE9A-D396-46DE-96F3-37F9B16F4D0F}"/>
                </a:ext>
              </a:extLst>
            </p:cNvPr>
            <p:cNvSpPr txBox="1"/>
            <p:nvPr/>
          </p:nvSpPr>
          <p:spPr>
            <a:xfrm>
              <a:off x="0" y="164110"/>
              <a:ext cx="2985974" cy="240380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p>
              <a:pPr>
                <a:defRPr sz="2600" b="1">
                  <a:solidFill>
                    <a:srgbClr val="FFFFFF"/>
                  </a:solidFill>
                  <a:latin typeface="Myriad Pro Cond"/>
                  <a:ea typeface="Myriad Pro Cond"/>
                  <a:cs typeface="Myriad Pro Cond"/>
                  <a:sym typeface="Myriad Pro Condensed"/>
                </a:defRPr>
              </a:pPr>
              <a:r>
                <a:rPr sz="2000" dirty="0"/>
                <a:t>İŞBİRLİĞİ </a:t>
              </a:r>
            </a:p>
            <a:p>
              <a:pPr>
                <a:defRPr sz="2600" b="1">
                  <a:solidFill>
                    <a:srgbClr val="FFFFFF"/>
                  </a:solidFill>
                  <a:latin typeface="Myriad Pro Cond"/>
                  <a:ea typeface="Myriad Pro Cond"/>
                  <a:cs typeface="Myriad Pro Cond"/>
                  <a:sym typeface="Myriad Pro Condensed"/>
                </a:defRPr>
              </a:pPr>
              <a:r>
                <a:rPr sz="2000" dirty="0"/>
                <a:t>KURULUŞLARINA </a:t>
              </a:r>
            </a:p>
            <a:p>
              <a:pPr>
                <a:defRPr sz="2600" b="1">
                  <a:solidFill>
                    <a:srgbClr val="FFFFFF"/>
                  </a:solidFill>
                  <a:latin typeface="Myriad Pro Cond"/>
                  <a:ea typeface="Myriad Pro Cond"/>
                  <a:cs typeface="Myriad Pro Cond"/>
                  <a:sym typeface="Myriad Pro Condensed"/>
                </a:defRPr>
              </a:pPr>
              <a:r>
                <a:rPr sz="2000" dirty="0"/>
                <a:t>YÖNELİK </a:t>
              </a:r>
            </a:p>
            <a:p>
              <a:pPr>
                <a:defRPr sz="2600" b="1">
                  <a:solidFill>
                    <a:srgbClr val="FFFFFF"/>
                  </a:solidFill>
                  <a:latin typeface="Myriad Pro Cond"/>
                  <a:ea typeface="Myriad Pro Cond"/>
                  <a:cs typeface="Myriad Pro Cond"/>
                  <a:sym typeface="Myriad Pro Condensed"/>
                </a:defRPr>
              </a:pPr>
              <a:r>
                <a:rPr sz="2000" dirty="0"/>
                <a:t>DESTEKLER</a:t>
              </a:r>
            </a:p>
          </p:txBody>
        </p:sp>
      </p:grpSp>
      <p:sp>
        <p:nvSpPr>
          <p:cNvPr id="44" name="Marka ve TURQUALITY® Destek…">
            <a:extLst>
              <a:ext uri="{FF2B5EF4-FFF2-40B4-BE49-F238E27FC236}">
                <a16:creationId xmlns:a16="http://schemas.microsoft.com/office/drawing/2014/main" id="{4BCCCB1C-4E15-4F8F-B51F-9C97326566FF}"/>
              </a:ext>
            </a:extLst>
          </p:cNvPr>
          <p:cNvSpPr txBox="1"/>
          <p:nvPr/>
        </p:nvSpPr>
        <p:spPr>
          <a:xfrm>
            <a:off x="21594485" y="1597049"/>
            <a:ext cx="2320671" cy="1671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lgn="r">
              <a:defRPr sz="2600" b="1">
                <a:solidFill>
                  <a:srgbClr val="00ACC4"/>
                </a:solidFill>
                <a:latin typeface="Myriad Pro Cond"/>
                <a:ea typeface="Myriad Pro Cond"/>
                <a:cs typeface="Myriad Pro Cond"/>
                <a:sym typeface="Myriad Pro Condensed"/>
              </a:defRPr>
            </a:pPr>
            <a:r>
              <a:rPr dirty="0" err="1"/>
              <a:t>Marka</a:t>
            </a:r>
            <a:r>
              <a:rPr dirty="0"/>
              <a:t> </a:t>
            </a:r>
            <a:r>
              <a:rPr dirty="0" err="1"/>
              <a:t>ve</a:t>
            </a:r>
            <a:r>
              <a:rPr dirty="0"/>
              <a:t> TURQUALITY® </a:t>
            </a:r>
            <a:r>
              <a:rPr dirty="0" err="1"/>
              <a:t>Destek</a:t>
            </a:r>
            <a:r>
              <a:rPr dirty="0"/>
              <a:t> </a:t>
            </a:r>
          </a:p>
          <a:p>
            <a:pPr algn="r">
              <a:defRPr sz="2600" b="1">
                <a:solidFill>
                  <a:srgbClr val="00ACC4"/>
                </a:solidFill>
                <a:latin typeface="Myriad Pro Cond"/>
                <a:ea typeface="Myriad Pro Cond"/>
                <a:cs typeface="Myriad Pro Cond"/>
                <a:sym typeface="Myriad Pro Condensed"/>
              </a:defRPr>
            </a:pPr>
            <a:r>
              <a:rPr dirty="0" err="1"/>
              <a:t>Programı</a:t>
            </a:r>
            <a:endParaRPr dirty="0"/>
          </a:p>
        </p:txBody>
      </p:sp>
      <p:sp>
        <p:nvSpPr>
          <p:cNvPr id="45" name="Metin kutusu 44">
            <a:extLst>
              <a:ext uri="{FF2B5EF4-FFF2-40B4-BE49-F238E27FC236}">
                <a16:creationId xmlns:a16="http://schemas.microsoft.com/office/drawing/2014/main" id="{DD869E31-07DC-41E4-8967-89713108C30C}"/>
              </a:ext>
            </a:extLst>
          </p:cNvPr>
          <p:cNvSpPr txBox="1"/>
          <p:nvPr/>
        </p:nvSpPr>
        <p:spPr>
          <a:xfrm>
            <a:off x="1162431" y="2640337"/>
            <a:ext cx="2927195" cy="12712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2600" b="1" dirty="0">
                <a:solidFill>
                  <a:schemeClr val="bg1"/>
                </a:solidFill>
                <a:latin typeface="Calibri" panose="020F0502020204030204" pitchFamily="34" charset="0"/>
                <a:ea typeface="Times New Roman" panose="02020603050405020304" pitchFamily="18" charset="0"/>
              </a:rPr>
              <a:t>5973 Sayılı İhracat Destekleri Hakkında Karar</a:t>
            </a:r>
            <a:endParaRPr kumimoji="0" lang="tr-TR" sz="2600" b="1" i="0" u="none" strike="noStrike" cap="none" spc="0" normalizeH="0" baseline="0" dirty="0">
              <a:ln>
                <a:noFill/>
              </a:ln>
              <a:solidFill>
                <a:schemeClr val="bg1"/>
              </a:solidFill>
              <a:effectLst/>
              <a:uFillTx/>
              <a:sym typeface="Helvetica Neue"/>
            </a:endParaRPr>
          </a:p>
        </p:txBody>
      </p:sp>
      <p:sp>
        <p:nvSpPr>
          <p:cNvPr id="46" name="Oval Belirtme Çizgisi 48">
            <a:extLst>
              <a:ext uri="{FF2B5EF4-FFF2-40B4-BE49-F238E27FC236}">
                <a16:creationId xmlns:a16="http://schemas.microsoft.com/office/drawing/2014/main" id="{F8DCF327-4D70-406F-8F26-2A693602BF8A}"/>
              </a:ext>
            </a:extLst>
          </p:cNvPr>
          <p:cNvSpPr/>
          <p:nvPr/>
        </p:nvSpPr>
        <p:spPr>
          <a:xfrm>
            <a:off x="892685" y="2292822"/>
            <a:ext cx="3449027" cy="1951182"/>
          </a:xfrm>
          <a:prstGeom prst="wedgeEllipseCallout">
            <a:avLst/>
          </a:prstGeom>
          <a:no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35120" tIns="35120" rIns="35120" bIns="3512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78033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SEKTÖREL TİCARET HEYETİ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VE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ALIM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3407768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3715699" y="598867"/>
            <a:ext cx="16952601"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3897185" y="681273"/>
            <a:ext cx="16692146"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SEKTÖREL TİCARET HEYETİ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905231" y="9061309"/>
            <a:ext cx="9652237" cy="362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8994989" y="9359113"/>
            <a:ext cx="7472719" cy="3323987"/>
          </a:xfrm>
          <a:prstGeom prst="rect">
            <a:avLst/>
          </a:prstGeom>
          <a:noFill/>
        </p:spPr>
        <p:txBody>
          <a:bodyPr wrap="square" rtlCol="0">
            <a:spAutoFit/>
          </a:bodyPr>
          <a:lstStyle/>
          <a:p>
            <a:pPr algn="ctr">
              <a:tabLst>
                <a:tab pos="1431925" algn="l"/>
              </a:tabLst>
            </a:pPr>
            <a:r>
              <a:rPr lang="tr-TR" sz="3200" b="1" dirty="0" err="1">
                <a:solidFill>
                  <a:srgbClr val="D8AD65"/>
                </a:solidFill>
                <a:latin typeface="Myriad Pro Cond"/>
                <a:cs typeface="Arial" panose="020B0604020202020204" pitchFamily="34" charset="0"/>
              </a:rPr>
              <a:t>Sektörel</a:t>
            </a:r>
            <a:r>
              <a:rPr lang="tr-TR" sz="3200" b="1" dirty="0">
                <a:solidFill>
                  <a:srgbClr val="D8AD65"/>
                </a:solidFill>
                <a:latin typeface="Myriad Pro Cond"/>
                <a:cs typeface="Arial" panose="020B0604020202020204" pitchFamily="34" charset="0"/>
              </a:rPr>
              <a:t> Ticaret Heyeti Desteği</a:t>
            </a:r>
          </a:p>
          <a:p>
            <a:pPr algn="ctr"/>
            <a:endParaRPr lang="tr-TR" dirty="0">
              <a:latin typeface="Myriad Pro Cond"/>
            </a:endParaRPr>
          </a:p>
          <a:p>
            <a:pPr lvl="0" algn="ctr">
              <a:buClr>
                <a:srgbClr val="990000"/>
              </a:buClr>
              <a:defRPr/>
            </a:pPr>
            <a:r>
              <a:rPr lang="tr-TR" sz="28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2800" b="1" dirty="0">
                <a:solidFill>
                  <a:schemeClr val="bg1"/>
                </a:solidFill>
                <a:latin typeface="Myriad Pro Cond"/>
              </a:rPr>
              <a:t>Destek Miktarı: </a:t>
            </a:r>
            <a:r>
              <a:rPr lang="tr-TR" sz="3200" b="1" dirty="0">
                <a:solidFill>
                  <a:srgbClr val="E43033"/>
                </a:solidFill>
                <a:latin typeface="Myriad Pro Cond"/>
              </a:rPr>
              <a:t>4.192.994 TL / Faaliyet</a:t>
            </a:r>
          </a:p>
          <a:p>
            <a:pPr lvl="0" algn="ctr">
              <a:buClr>
                <a:srgbClr val="990000"/>
              </a:buClr>
              <a:defRPr/>
            </a:pPr>
            <a:endParaRPr lang="tr-TR" sz="2800" b="1" dirty="0">
              <a:solidFill>
                <a:schemeClr val="accent1">
                  <a:lumMod val="50000"/>
                </a:schemeClr>
              </a:solidFill>
              <a:latin typeface="Myriad Pro Cond"/>
            </a:endParaRPr>
          </a:p>
          <a:p>
            <a:pPr lvl="0" algn="ctr">
              <a:buClr>
                <a:srgbClr val="990000"/>
              </a:buClr>
              <a:defRPr/>
            </a:pPr>
            <a:r>
              <a:rPr lang="tr-TR" sz="2800" b="1" dirty="0">
                <a:solidFill>
                  <a:schemeClr val="bg1"/>
                </a:solidFill>
                <a:latin typeface="Myriad Pro Cond"/>
              </a:rPr>
              <a:t>Hedef Ülkeler: </a:t>
            </a:r>
            <a:r>
              <a:rPr lang="tr-TR" sz="3200" b="1" dirty="0">
                <a:solidFill>
                  <a:srgbClr val="E43033"/>
                </a:solidFill>
                <a:latin typeface="Myriad Pro Cond"/>
              </a:rPr>
              <a:t>%20</a:t>
            </a:r>
          </a:p>
          <a:p>
            <a:pPr lvl="0" algn="ctr">
              <a:buClr>
                <a:srgbClr val="990000"/>
              </a:buClr>
              <a:defRPr/>
            </a:pPr>
            <a:r>
              <a:rPr lang="tr-TR" sz="2800" b="1" dirty="0">
                <a:solidFill>
                  <a:schemeClr val="bg1"/>
                </a:solidFill>
                <a:latin typeface="Myriad Pro Cond"/>
              </a:rPr>
              <a:t>Hedef Sektör: </a:t>
            </a:r>
            <a:r>
              <a:rPr lang="tr-TR" sz="3200" b="1" dirty="0">
                <a:solidFill>
                  <a:srgbClr val="E43033"/>
                </a:solidFill>
                <a:latin typeface="Myriad Pro Cond"/>
              </a:rPr>
              <a:t>%5</a:t>
            </a: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857917" y="2501448"/>
            <a:ext cx="16952601" cy="6197085"/>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66897" y="2512183"/>
            <a:ext cx="18087278" cy="63187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Ortak Pazar Araştırmaları,</a:t>
            </a:r>
          </a:p>
          <a:p>
            <a:pPr marL="342900" lvl="3" indent="0">
              <a:buClr>
                <a:srgbClr val="990000"/>
              </a:buClr>
              <a:defRPr/>
            </a:pPr>
            <a:r>
              <a:rPr lang="tr-TR" sz="3200" b="1" dirty="0">
                <a:solidFill>
                  <a:schemeClr val="bg1"/>
                </a:solidFill>
                <a:latin typeface="Myriad Pro Cond"/>
              </a:rPr>
              <a:t>Pazar Ziyaretleri,</a:t>
            </a:r>
          </a:p>
          <a:p>
            <a:pPr marL="342900" lvl="3" indent="0">
              <a:buClr>
                <a:srgbClr val="990000"/>
              </a:buClr>
              <a:defRPr/>
            </a:pPr>
            <a:r>
              <a:rPr lang="tr-TR" sz="3200" b="1" dirty="0">
                <a:solidFill>
                  <a:schemeClr val="bg1"/>
                </a:solidFill>
                <a:latin typeface="Myriad Pro Cond"/>
              </a:rPr>
              <a:t>Ticaret Heyetleri,</a:t>
            </a:r>
          </a:p>
          <a:p>
            <a:pPr marL="342900" lvl="3" indent="0">
              <a:buClr>
                <a:srgbClr val="990000"/>
              </a:buClr>
              <a:defRPr/>
            </a:pPr>
            <a:r>
              <a:rPr lang="tr-TR" sz="3200" b="1" dirty="0">
                <a:solidFill>
                  <a:schemeClr val="bg1"/>
                </a:solidFill>
                <a:latin typeface="Myriad Pro Cond"/>
              </a:rPr>
              <a:t>Yurt dışı Fuar Ziyaretleri,</a:t>
            </a:r>
          </a:p>
          <a:p>
            <a:pPr marL="342900" lvl="3" indent="0">
              <a:buClr>
                <a:srgbClr val="990000"/>
              </a:buClr>
              <a:defRPr/>
            </a:pPr>
            <a:r>
              <a:rPr lang="tr-TR" sz="3200" b="1" dirty="0">
                <a:solidFill>
                  <a:schemeClr val="bg1"/>
                </a:solidFill>
                <a:latin typeface="Myriad Pro Cond"/>
              </a:rPr>
              <a:t>Eşleştirme (B2B) Faaliyeti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36178823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3715699" y="598867"/>
            <a:ext cx="16952601"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3897185" y="681273"/>
            <a:ext cx="16692146"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sv-SE" sz="6000" dirty="0"/>
              <a:t>2024 </a:t>
            </a:r>
            <a:r>
              <a:rPr lang="tr-TR" sz="6000" dirty="0"/>
              <a:t>Y</a:t>
            </a:r>
            <a:r>
              <a:rPr lang="sv-SE" sz="6000" dirty="0"/>
              <a:t>ılında </a:t>
            </a:r>
            <a:r>
              <a:rPr lang="tr-TR" sz="6000" dirty="0"/>
              <a:t>İ</a:t>
            </a:r>
            <a:r>
              <a:rPr lang="sv-SE" sz="6000" dirty="0"/>
              <a:t>hracatta “Hedef Ülkeler” </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905231" y="9061309"/>
            <a:ext cx="9652237" cy="362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8994989" y="9359113"/>
            <a:ext cx="7472719" cy="2431435"/>
          </a:xfrm>
          <a:prstGeom prst="rect">
            <a:avLst/>
          </a:prstGeom>
          <a:noFill/>
        </p:spPr>
        <p:txBody>
          <a:bodyPr wrap="square" rtlCol="0">
            <a:spAutoFit/>
          </a:bodyPr>
          <a:lstStyle/>
          <a:p>
            <a:pPr algn="ctr">
              <a:tabLst>
                <a:tab pos="1431925" algn="l"/>
              </a:tabLst>
            </a:pPr>
            <a:r>
              <a:rPr lang="tr-TR" sz="4400" b="1" dirty="0">
                <a:solidFill>
                  <a:srgbClr val="D8AD65"/>
                </a:solidFill>
                <a:latin typeface="Myriad Pro Cond"/>
                <a:cs typeface="Arial" panose="020B0604020202020204" pitchFamily="34" charset="0"/>
              </a:rPr>
              <a:t>Hedef Sektörler</a:t>
            </a:r>
          </a:p>
          <a:p>
            <a:pPr algn="ctr"/>
            <a:endParaRPr lang="tr-TR" sz="3600" dirty="0">
              <a:latin typeface="Myriad Pro Cond"/>
            </a:endParaRPr>
          </a:p>
          <a:p>
            <a:pPr lvl="0" algn="ctr">
              <a:buClr>
                <a:srgbClr val="990000"/>
              </a:buClr>
              <a:defRPr/>
            </a:pPr>
            <a:r>
              <a:rPr lang="tr-TR" sz="3600" b="1" dirty="0">
                <a:solidFill>
                  <a:schemeClr val="bg1"/>
                </a:solidFill>
                <a:latin typeface="Myriad Pro Cond"/>
              </a:rPr>
              <a:t>Gıda, Elektrik Elektronik, Makine, Otomotiv, Kimya</a:t>
            </a:r>
            <a:endParaRPr lang="tr-TR" sz="3600" b="1" dirty="0">
              <a:solidFill>
                <a:srgbClr val="E43033"/>
              </a:solidFill>
              <a:latin typeface="Myriad Pro Cond"/>
            </a:endParaRP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739765" y="2291164"/>
            <a:ext cx="16908294" cy="6354073"/>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66897" y="5466838"/>
            <a:ext cx="18087278" cy="40948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21" name="Dikdörtgen 20">
            <a:extLst>
              <a:ext uri="{FF2B5EF4-FFF2-40B4-BE49-F238E27FC236}">
                <a16:creationId xmlns:a16="http://schemas.microsoft.com/office/drawing/2014/main" id="{D3F69CF4-10D4-4ACC-B993-98A534B4D784}"/>
              </a:ext>
            </a:extLst>
          </p:cNvPr>
          <p:cNvSpPr/>
          <p:nvPr/>
        </p:nvSpPr>
        <p:spPr>
          <a:xfrm>
            <a:off x="3960095" y="2722418"/>
            <a:ext cx="16406087" cy="5078313"/>
          </a:xfrm>
          <a:prstGeom prst="rect">
            <a:avLst/>
          </a:prstGeom>
        </p:spPr>
        <p:txBody>
          <a:bodyPr wrap="square">
            <a:spAutoFit/>
          </a:bodyPr>
          <a:lstStyle/>
          <a:p>
            <a:pPr algn="just"/>
            <a:r>
              <a:rPr lang="tr-TR" sz="3600" b="1" dirty="0">
                <a:solidFill>
                  <a:schemeClr val="bg1"/>
                </a:solidFill>
              </a:rPr>
              <a:t>Angola, Almanya, Avustralya, Amerika Birleşik Devletleri, Azerbaycan, Bangladeş, Bahreyn, Birleşik Arap Emirlikleri, Birleşik Krallık, Bosna Hersek, Brezilya, Cezayir, </a:t>
            </a:r>
            <a:r>
              <a:rPr lang="tr-TR" sz="3600" b="1" dirty="0" err="1">
                <a:solidFill>
                  <a:schemeClr val="bg1"/>
                </a:solidFill>
              </a:rPr>
              <a:t>Çekya</a:t>
            </a:r>
            <a:r>
              <a:rPr lang="tr-TR" sz="3600" b="1" dirty="0">
                <a:solidFill>
                  <a:schemeClr val="bg1"/>
                </a:solidFill>
              </a:rPr>
              <a:t>, Çin Halk Cumhuriyeti, Endonezya, Etiyopya, </a:t>
            </a:r>
            <a:r>
              <a:rPr lang="tr-TR" sz="3600" b="1" dirty="0" err="1">
                <a:solidFill>
                  <a:schemeClr val="bg1"/>
                </a:solidFill>
              </a:rPr>
              <a:t>Ekvador</a:t>
            </a:r>
            <a:r>
              <a:rPr lang="tr-TR" sz="3600" b="1" dirty="0">
                <a:solidFill>
                  <a:schemeClr val="bg1"/>
                </a:solidFill>
              </a:rPr>
              <a:t>, Fas, Fransa, Fildişi Sahili, Filipinler, Gana, Güney Afrika Cumhuriyeti, Güney Kore, Hindistan, İtalya, İspanya, Japonya, Kamboçya, Kanada, Katar, Kolombiya, Kenya, Kuveyt, Malezya, Libya, Meksika, Mısır, Nijerya, Özbekistan, Pakistan, Paraguay, Peru, Portekiz, Romanya, Rusya Federasyonu, Senegal, Suudi Arabistan, Şili, Tayland, Tanzanya, Tunus, Umman, Ürdün, Venezuela, Vietnam</a:t>
            </a:r>
          </a:p>
        </p:txBody>
      </p:sp>
    </p:spTree>
    <p:extLst>
      <p:ext uri="{BB962C8B-B14F-4D97-AF65-F5344CB8AC3E}">
        <p14:creationId xmlns:p14="http://schemas.microsoft.com/office/powerpoint/2010/main" val="39741736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4FFCB3BB-EED8-4EBD-BB86-C1A350FEDA98}"/>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8FA6203B-A6BD-430B-A94E-46602A3D9B0E}"/>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611954A7-3DCC-4E63-8A30-BA7983A2724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1C1CFD3E-61F4-41B3-9A90-06D96FF5A79D}"/>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FAF5A9E7-5B74-4258-8B08-2CBBA185B930}"/>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8E49A70-F31A-4E56-B620-E130916AF99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FE6F87F6-C0C1-4925-9331-9AF17D3F5D37}"/>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857F16B-FCBB-4AE5-A34A-58EB3EE734A4}"/>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D3A9E69-8BB3-4CFF-9513-A487B517E5A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8ED5741-171E-4D21-BEED-75CE7F5B9302}"/>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C0128CCD-916B-4140-B317-7BB7AAA91710}"/>
              </a:ext>
            </a:extLst>
          </p:cNvPr>
          <p:cNvGrpSpPr/>
          <p:nvPr/>
        </p:nvGrpSpPr>
        <p:grpSpPr>
          <a:xfrm>
            <a:off x="4414279" y="966579"/>
            <a:ext cx="15556672" cy="1394492"/>
            <a:chOff x="-12700" y="-12699"/>
            <a:chExt cx="12192954" cy="1394491"/>
          </a:xfrm>
        </p:grpSpPr>
        <p:grpSp>
          <p:nvGrpSpPr>
            <p:cNvPr id="13" name="Rectangle">
              <a:extLst>
                <a:ext uri="{FF2B5EF4-FFF2-40B4-BE49-F238E27FC236}">
                  <a16:creationId xmlns:a16="http://schemas.microsoft.com/office/drawing/2014/main" id="{649C8F5E-BB11-4464-8D65-41798796A4B5}"/>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28D91D3D-5DC8-49BB-B63F-5DF713237EA0}"/>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3E5F477-D455-4E7F-BB9E-2227B9C9AFBC}"/>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A0DC1DB-E3FC-4848-B888-644D570BCE3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A5DCCEA6-C5A8-4592-AFB2-6CFC709642CB}"/>
              </a:ext>
            </a:extLst>
          </p:cNvPr>
          <p:cNvSpPr txBox="1"/>
          <p:nvPr/>
        </p:nvSpPr>
        <p:spPr>
          <a:xfrm>
            <a:off x="4782171"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ALIM HEYETİ DESTEĞİ</a:t>
            </a:r>
          </a:p>
        </p:txBody>
      </p:sp>
      <p:sp>
        <p:nvSpPr>
          <p:cNvPr id="18" name="Yuvarlatılmış Dikdörtgen 13">
            <a:extLst>
              <a:ext uri="{FF2B5EF4-FFF2-40B4-BE49-F238E27FC236}">
                <a16:creationId xmlns:a16="http://schemas.microsoft.com/office/drawing/2014/main" id="{81295FA9-C2A6-4C60-B5CE-0E57831E59FE}"/>
              </a:ext>
            </a:extLst>
          </p:cNvPr>
          <p:cNvSpPr/>
          <p:nvPr/>
        </p:nvSpPr>
        <p:spPr>
          <a:xfrm>
            <a:off x="8236057" y="8776605"/>
            <a:ext cx="7911886"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48AE6D8F-3E8C-44D2-9ADD-A31A9AD14383}"/>
              </a:ext>
            </a:extLst>
          </p:cNvPr>
          <p:cNvSpPr txBox="1"/>
          <p:nvPr/>
        </p:nvSpPr>
        <p:spPr>
          <a:xfrm>
            <a:off x="8093455" y="9406067"/>
            <a:ext cx="8197089" cy="2492990"/>
          </a:xfrm>
          <a:prstGeom prst="rect">
            <a:avLst/>
          </a:prstGeom>
          <a:noFill/>
        </p:spPr>
        <p:txBody>
          <a:bodyPr wrap="square" rtlCol="0">
            <a:spAutoFit/>
          </a:bodyPr>
          <a:lstStyle/>
          <a:p>
            <a:pPr algn="ctr">
              <a:tabLst>
                <a:tab pos="1431925" algn="l"/>
              </a:tabLst>
            </a:pPr>
            <a:r>
              <a:rPr lang="tr-TR" sz="3200" b="1" dirty="0">
                <a:solidFill>
                  <a:srgbClr val="D8AD65"/>
                </a:solidFill>
                <a:latin typeface="Myriad Pro Cond"/>
                <a:cs typeface="Arial" panose="020B0604020202020204" pitchFamily="34" charset="0"/>
              </a:rPr>
              <a:t>Alım Heyeti Desteği</a:t>
            </a:r>
          </a:p>
          <a:p>
            <a:pPr algn="ctr"/>
            <a:endParaRPr lang="tr-TR" sz="3200" dirty="0">
              <a:latin typeface="Myriad Pro Cond"/>
            </a:endParaRPr>
          </a:p>
          <a:p>
            <a:pPr lvl="0" algn="ctr">
              <a:buClr>
                <a:srgbClr val="990000"/>
              </a:buClr>
              <a:defRPr/>
            </a:pPr>
            <a:r>
              <a:rPr lang="tr-TR" sz="32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3200" b="1" dirty="0">
                <a:solidFill>
                  <a:schemeClr val="bg1"/>
                </a:solidFill>
                <a:latin typeface="Myriad Pro Cond"/>
              </a:rPr>
              <a:t>Destek Miktarı: </a:t>
            </a:r>
            <a:r>
              <a:rPr lang="tr-TR" sz="3200" b="1" dirty="0">
                <a:solidFill>
                  <a:srgbClr val="E43033"/>
                </a:solidFill>
                <a:latin typeface="Myriad Pro Cond"/>
              </a:rPr>
              <a:t>3.494.676 TL /Faaliyet </a:t>
            </a:r>
          </a:p>
          <a:p>
            <a:pPr lvl="0" algn="ctr">
              <a:buClr>
                <a:srgbClr val="990000"/>
              </a:buClr>
              <a:defRPr/>
            </a:pPr>
            <a:endParaRPr lang="tr-TR" sz="28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E65FEA1A-EBAA-4B4C-A487-0E8C974D9C2D}"/>
              </a:ext>
            </a:extLst>
          </p:cNvPr>
          <p:cNvPicPr>
            <a:picLocks/>
          </p:cNvPicPr>
          <p:nvPr/>
        </p:nvPicPr>
        <p:blipFill>
          <a:blip r:embed="rId5"/>
          <a:stretch>
            <a:fillRect/>
          </a:stretch>
        </p:blipFill>
        <p:spPr>
          <a:xfrm>
            <a:off x="3505116" y="2659382"/>
            <a:ext cx="16952601" cy="5728746"/>
          </a:xfrm>
          <a:prstGeom prst="rect">
            <a:avLst/>
          </a:prstGeom>
          <a:effectLst/>
        </p:spPr>
      </p:pic>
      <p:sp>
        <p:nvSpPr>
          <p:cNvPr id="21" name="Metin kutusu 20">
            <a:extLst>
              <a:ext uri="{FF2B5EF4-FFF2-40B4-BE49-F238E27FC236}">
                <a16:creationId xmlns:a16="http://schemas.microsoft.com/office/drawing/2014/main" id="{6B994DBC-892B-47BE-A275-65B8FDEB4AE8}"/>
              </a:ext>
            </a:extLst>
          </p:cNvPr>
          <p:cNvSpPr txBox="1"/>
          <p:nvPr/>
        </p:nvSpPr>
        <p:spPr>
          <a:xfrm>
            <a:off x="2768794" y="2856803"/>
            <a:ext cx="18087278" cy="53339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İkili iş görüşmeleri,</a:t>
            </a:r>
          </a:p>
          <a:p>
            <a:pPr marL="342900" lvl="3" indent="0">
              <a:buClr>
                <a:srgbClr val="990000"/>
              </a:buClr>
              <a:defRPr/>
            </a:pPr>
            <a:r>
              <a:rPr lang="tr-TR" sz="3200" b="1" dirty="0">
                <a:solidFill>
                  <a:schemeClr val="bg1"/>
                </a:solidFill>
                <a:latin typeface="Myriad Pro Cond"/>
              </a:rPr>
              <a:t>Tesis ziyaretleri,</a:t>
            </a:r>
          </a:p>
          <a:p>
            <a:pPr marL="342900" lvl="3" indent="0">
              <a:buClr>
                <a:srgbClr val="990000"/>
              </a:buClr>
              <a:defRPr/>
            </a:pPr>
            <a:r>
              <a:rPr lang="tr-TR" sz="3200" b="1" dirty="0">
                <a:solidFill>
                  <a:schemeClr val="bg1"/>
                </a:solidFill>
                <a:latin typeface="Myriad Pro Cond"/>
              </a:rPr>
              <a:t>Meslek kuruluşu ziyareti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7543627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SANAL TİCARET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4366808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5479720"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SANAL TİCARET HEYETİ DESTEĞİ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535113" y="9492841"/>
            <a:ext cx="9434932" cy="32500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7767235" y="10040636"/>
            <a:ext cx="8970688" cy="2154436"/>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Destek Miktarı: </a:t>
            </a:r>
            <a:r>
              <a:rPr lang="tr-TR" sz="3600" b="1" dirty="0">
                <a:solidFill>
                  <a:srgbClr val="E43033"/>
                </a:solidFill>
                <a:latin typeface="Myriad Pro Cond"/>
              </a:rPr>
              <a:t>2.794.814 TL/ Faaliyet </a:t>
            </a:r>
          </a:p>
          <a:p>
            <a:pPr lvl="0" algn="ctr">
              <a:buClr>
                <a:srgbClr val="990000"/>
              </a:buClr>
              <a:defRPr/>
            </a:pPr>
            <a:endParaRPr lang="tr-TR" sz="40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553323" y="2820108"/>
            <a:ext cx="16952601" cy="5728746"/>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08940" y="2991918"/>
            <a:ext cx="18087278" cy="55955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4000" dirty="0">
                <a:solidFill>
                  <a:srgbClr val="D8AD65"/>
                </a:solidFill>
                <a:latin typeface="Myriad Pro Cond"/>
              </a:rPr>
              <a:t>Desteklenen Giderler</a:t>
            </a:r>
          </a:p>
          <a:p>
            <a:pPr lvl="2" indent="0" defTabSz="914400" hangingPunct="1">
              <a:buClr>
                <a:srgbClr val="990000"/>
              </a:buClr>
              <a:defRPr/>
            </a:pPr>
            <a:endParaRPr lang="tr-TR" sz="3300" dirty="0">
              <a:solidFill>
                <a:schemeClr val="bg1"/>
              </a:solidFill>
              <a:latin typeface="Myriad Pro Cond"/>
            </a:endParaRPr>
          </a:p>
          <a:p>
            <a:pPr lvl="2" indent="0" defTabSz="914400" hangingPunct="1">
              <a:buClr>
                <a:srgbClr val="990000"/>
              </a:buClr>
              <a:defRPr/>
            </a:pPr>
            <a:r>
              <a:rPr lang="tr-TR" sz="3300" dirty="0">
                <a:solidFill>
                  <a:schemeClr val="bg1"/>
                </a:solidFill>
                <a:latin typeface="Myriad Pro Cond"/>
              </a:rPr>
              <a:t>Tanıtım giderleri</a:t>
            </a:r>
          </a:p>
          <a:p>
            <a:pPr lvl="2" indent="0" defTabSz="914400" hangingPunct="1">
              <a:buClr>
                <a:srgbClr val="990000"/>
              </a:buClr>
              <a:defRPr/>
            </a:pPr>
            <a:r>
              <a:rPr lang="tr-TR" sz="3300" dirty="0">
                <a:solidFill>
                  <a:schemeClr val="bg1"/>
                </a:solidFill>
                <a:latin typeface="Myriad Pro Cond"/>
              </a:rPr>
              <a:t>Sanal ticaret heyetinin planlaması ve koordinasyonuna yönelik hizmet giderleri, </a:t>
            </a:r>
          </a:p>
          <a:p>
            <a:pPr lvl="2" indent="0" defTabSz="914400" hangingPunct="1">
              <a:buClr>
                <a:srgbClr val="990000"/>
              </a:buClr>
              <a:defRPr/>
            </a:pPr>
            <a:r>
              <a:rPr lang="tr-TR" sz="3300" dirty="0">
                <a:solidFill>
                  <a:schemeClr val="bg1"/>
                </a:solidFill>
                <a:latin typeface="Myriad Pro Cond"/>
              </a:rPr>
              <a:t>Eşleştirme ve iş görüşmelerinin organizasyonuna ilişkin giderler, </a:t>
            </a:r>
          </a:p>
          <a:p>
            <a:pPr lvl="2" indent="0" defTabSz="914400" hangingPunct="1">
              <a:buClr>
                <a:srgbClr val="990000"/>
              </a:buClr>
              <a:defRPr/>
            </a:pPr>
            <a:r>
              <a:rPr lang="tr-TR" sz="3300" dirty="0">
                <a:solidFill>
                  <a:schemeClr val="bg1"/>
                </a:solidFill>
                <a:latin typeface="Myriad Pro Cond"/>
              </a:rPr>
              <a:t>Sanal ticaret heyeti faaliyetinin gerçekleştirildiği platformlara ödenen ücretler </a:t>
            </a:r>
          </a:p>
          <a:p>
            <a:pPr lvl="2" indent="0" defTabSz="914400" hangingPunct="1">
              <a:buClr>
                <a:srgbClr val="990000"/>
              </a:buClr>
              <a:defRPr/>
            </a:pPr>
            <a:r>
              <a:rPr lang="tr-TR" sz="3300" dirty="0">
                <a:solidFill>
                  <a:schemeClr val="bg1"/>
                </a:solidFill>
                <a:latin typeface="Myriad Pro Cond"/>
              </a:rPr>
              <a:t>Tercümanlık giderleri </a:t>
            </a:r>
            <a:endParaRPr lang="tr-TR" sz="3300" dirty="0">
              <a:solidFill>
                <a:schemeClr val="bg1"/>
              </a:solidFill>
              <a:latin typeface="Myriad Pro Cond"/>
              <a:cs typeface="Arial" pitchFamily="34" charset="0"/>
            </a:endParaRPr>
          </a:p>
          <a:p>
            <a:pPr defTabSz="342900"/>
            <a:endParaRPr lang="tr-TR" sz="3300" b="1" dirty="0">
              <a:solidFill>
                <a:srgbClr val="D8AD65"/>
              </a:solidFill>
              <a:latin typeface="Myriad Pro Cond"/>
              <a:cs typeface="Arial" pitchFamily="34" charset="0"/>
            </a:endParaRPr>
          </a:p>
          <a:p>
            <a:pPr defTabSz="342900"/>
            <a:r>
              <a:rPr lang="tr-TR" sz="3300" b="1" dirty="0">
                <a:solidFill>
                  <a:srgbClr val="D8AD65"/>
                </a:solidFill>
                <a:latin typeface="Myriad Pro Cond"/>
                <a:cs typeface="Arial" pitchFamily="34" charset="0"/>
              </a:rPr>
              <a:t>Bakanlıktan ön onay</a:t>
            </a:r>
          </a:p>
          <a:p>
            <a:pPr defTabSz="342900"/>
            <a:r>
              <a:rPr lang="tr-TR" sz="33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37433857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ULUSLARARASI REKABETÇİLİĞİN </a:t>
            </a:r>
            <a:r>
              <a:rPr lang="tr-TR" sz="4400" b="1" dirty="0">
                <a:solidFill>
                  <a:srgbClr val="D8AD65"/>
                </a:solidFill>
                <a:latin typeface="Myriad Pro Cond"/>
                <a:ea typeface="Myriad Pro Cond"/>
                <a:cs typeface="Myriad Pro Cond"/>
              </a:rPr>
              <a:t>GELİŞTİRİLMESİ (</a:t>
            </a:r>
            <a:r>
              <a:rPr lang="tr-TR" altLang="tr-TR" sz="4400" b="1" dirty="0">
                <a:solidFill>
                  <a:srgbClr val="D8AD65"/>
                </a:solidFill>
                <a:latin typeface="Myriad Pro Cond"/>
                <a:ea typeface="Myriad Pro Cond"/>
                <a:cs typeface="Myriad Pro Cond"/>
              </a:rPr>
              <a:t>UR-GE)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ea typeface="Myriad Pro Cond"/>
                <a:cs typeface="Myriad Pro Cond"/>
              </a:rPr>
              <a:t>PROJE DESTEĞİ</a:t>
            </a:r>
            <a:endParaRPr lang="tr-TR" sz="4400" b="1" dirty="0">
              <a:solidFill>
                <a:srgbClr val="D8AD65"/>
              </a:solidFill>
              <a:latin typeface="Myriad Pro Cond"/>
              <a:ea typeface="Myriad Pro Cond"/>
              <a:cs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802401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4305020" y="2997475"/>
            <a:ext cx="16156068" cy="8917086"/>
            <a:chOff x="12700" y="-12701"/>
            <a:chExt cx="11052296" cy="1969640"/>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12700" y="-12701"/>
              <a:ext cx="11052296" cy="1969640"/>
            </a:xfrm>
            <a:prstGeom prst="rect">
              <a:avLst/>
            </a:prstGeom>
            <a:effectLst/>
          </p:spPr>
        </p:pic>
      </p:grpSp>
      <p:sp>
        <p:nvSpPr>
          <p:cNvPr id="5" name="Dikdörtgen 4"/>
          <p:cNvSpPr/>
          <p:nvPr/>
        </p:nvSpPr>
        <p:spPr>
          <a:xfrm>
            <a:off x="5497969" y="3531867"/>
            <a:ext cx="13917678" cy="7848302"/>
          </a:xfrm>
          <a:prstGeom prst="rect">
            <a:avLst/>
          </a:prstGeom>
        </p:spPr>
        <p:txBody>
          <a:bodyPr wrap="square">
            <a:spAutoFit/>
          </a:bodyPr>
          <a:lstStyle/>
          <a:p>
            <a:r>
              <a:rPr lang="tr-TR" sz="3600" b="1" dirty="0">
                <a:solidFill>
                  <a:schemeClr val="bg1"/>
                </a:solidFill>
              </a:rPr>
              <a:t>Türkiye İhracatçılar Meclisi (TİM), </a:t>
            </a:r>
          </a:p>
          <a:p>
            <a:r>
              <a:rPr lang="tr-TR" sz="3600" b="1" dirty="0">
                <a:solidFill>
                  <a:schemeClr val="bg1"/>
                </a:solidFill>
              </a:rPr>
              <a:t>Türkiye Odalar ve Borsalar Birliği (TOBB),</a:t>
            </a:r>
          </a:p>
          <a:p>
            <a:r>
              <a:rPr lang="tr-TR" sz="3600" b="1" dirty="0">
                <a:solidFill>
                  <a:schemeClr val="bg1"/>
                </a:solidFill>
              </a:rPr>
              <a:t> Dış Ekonomik İlişkiler Kurulu (DEİK),</a:t>
            </a:r>
          </a:p>
          <a:p>
            <a:r>
              <a:rPr lang="tr-TR" sz="3600" b="1" dirty="0">
                <a:solidFill>
                  <a:schemeClr val="bg1"/>
                </a:solidFill>
              </a:rPr>
              <a:t> İhracatçı Birlikleri, </a:t>
            </a:r>
          </a:p>
          <a:p>
            <a:r>
              <a:rPr lang="tr-TR" sz="3600" b="1" dirty="0">
                <a:solidFill>
                  <a:schemeClr val="bg1"/>
                </a:solidFill>
              </a:rPr>
              <a:t>Ticaret ve/veya Sanayi Odaları, </a:t>
            </a:r>
          </a:p>
          <a:p>
            <a:r>
              <a:rPr lang="tr-TR" sz="3600" b="1" dirty="0">
                <a:solidFill>
                  <a:schemeClr val="bg1"/>
                </a:solidFill>
              </a:rPr>
              <a:t>Organize Sanayi Bölgeleri, </a:t>
            </a:r>
          </a:p>
          <a:p>
            <a:r>
              <a:rPr lang="tr-TR" sz="3600" b="1" dirty="0">
                <a:solidFill>
                  <a:schemeClr val="bg1"/>
                </a:solidFill>
              </a:rPr>
              <a:t>Endüstri Bölgeleri, </a:t>
            </a:r>
          </a:p>
          <a:p>
            <a:r>
              <a:rPr lang="tr-TR" sz="3600" b="1" dirty="0">
                <a:solidFill>
                  <a:schemeClr val="bg1"/>
                </a:solidFill>
              </a:rPr>
              <a:t>Teknoloji Geliştirme Bölgeleri, </a:t>
            </a:r>
          </a:p>
          <a:p>
            <a:r>
              <a:rPr lang="tr-TR" sz="3600" b="1" dirty="0">
                <a:solidFill>
                  <a:schemeClr val="bg1"/>
                </a:solidFill>
              </a:rPr>
              <a:t>Sektör Dernekleri ve Kuruluşları, </a:t>
            </a:r>
          </a:p>
          <a:p>
            <a:r>
              <a:rPr lang="tr-TR" sz="3600" b="1" dirty="0" err="1">
                <a:solidFill>
                  <a:schemeClr val="bg1"/>
                </a:solidFill>
              </a:rPr>
              <a:t>Sektörel</a:t>
            </a:r>
            <a:r>
              <a:rPr lang="tr-TR" sz="3600" b="1" dirty="0">
                <a:solidFill>
                  <a:schemeClr val="bg1"/>
                </a:solidFill>
              </a:rPr>
              <a:t> Dış Ticaret Şirketleri (SDŞ), </a:t>
            </a:r>
          </a:p>
          <a:p>
            <a:r>
              <a:rPr lang="tr-TR" sz="3600" b="1" dirty="0">
                <a:solidFill>
                  <a:schemeClr val="bg1"/>
                </a:solidFill>
              </a:rPr>
              <a:t>Ticaret Borsaları,</a:t>
            </a:r>
          </a:p>
          <a:p>
            <a:r>
              <a:rPr lang="tr-TR" sz="3600" b="1" dirty="0">
                <a:solidFill>
                  <a:schemeClr val="bg1"/>
                </a:solidFill>
              </a:rPr>
              <a:t> İşveren Sendikaları </a:t>
            </a:r>
          </a:p>
          <a:p>
            <a:r>
              <a:rPr lang="tr-TR" sz="3600" b="1" dirty="0">
                <a:solidFill>
                  <a:schemeClr val="bg1"/>
                </a:solidFill>
              </a:rPr>
              <a:t>İmalatçıların kurduğu dernek, birlik ve kooperatifler </a:t>
            </a:r>
          </a:p>
          <a:p>
            <a:r>
              <a:rPr lang="tr-TR" sz="3600" b="1" dirty="0">
                <a:solidFill>
                  <a:schemeClr val="bg1"/>
                </a:solidFill>
              </a:rPr>
              <a:t> İhracat konsorsiyumları</a:t>
            </a:r>
            <a:endParaRPr lang="tr-TR" sz="3600" b="1" dirty="0">
              <a:solidFill>
                <a:schemeClr val="bg1"/>
              </a:solidFill>
              <a:latin typeface="+mj-lt"/>
              <a:ea typeface="Myriad Pro Cond"/>
              <a:cs typeface="Times New Roman" panose="02020603050405020304" pitchFamily="18" charset="0"/>
            </a:endParaRPr>
          </a:p>
        </p:txBody>
      </p:sp>
      <p:grpSp>
        <p:nvGrpSpPr>
          <p:cNvPr id="2" name="Group">
            <a:extLst>
              <a:ext uri="{FF2B5EF4-FFF2-40B4-BE49-F238E27FC236}">
                <a16:creationId xmlns:a16="http://schemas.microsoft.com/office/drawing/2014/main" id="{B415D5BD-7900-DB1D-A773-2F584E504879}"/>
              </a:ext>
            </a:extLst>
          </p:cNvPr>
          <p:cNvGrpSpPr/>
          <p:nvPr/>
        </p:nvGrpSpPr>
        <p:grpSpPr>
          <a:xfrm>
            <a:off x="4678472" y="669231"/>
            <a:ext cx="15556672" cy="1394492"/>
            <a:chOff x="-12700" y="-12699"/>
            <a:chExt cx="12192954" cy="1394491"/>
          </a:xfrm>
        </p:grpSpPr>
        <p:grpSp>
          <p:nvGrpSpPr>
            <p:cNvPr id="3" name="Rectangle">
              <a:extLst>
                <a:ext uri="{FF2B5EF4-FFF2-40B4-BE49-F238E27FC236}">
                  <a16:creationId xmlns:a16="http://schemas.microsoft.com/office/drawing/2014/main" id="{374763FE-4CC5-1D61-63DF-35BFBBA7EB8B}"/>
                </a:ext>
              </a:extLst>
            </p:cNvPr>
            <p:cNvGrpSpPr/>
            <p:nvPr/>
          </p:nvGrpSpPr>
          <p:grpSpPr>
            <a:xfrm>
              <a:off x="-12700" y="-12700"/>
              <a:ext cx="12192955" cy="1394492"/>
              <a:chOff x="0" y="0"/>
              <a:chExt cx="12192954" cy="1394491"/>
            </a:xfrm>
          </p:grpSpPr>
          <p:sp>
            <p:nvSpPr>
              <p:cNvPr id="6" name="Rectangle">
                <a:extLst>
                  <a:ext uri="{FF2B5EF4-FFF2-40B4-BE49-F238E27FC236}">
                    <a16:creationId xmlns:a16="http://schemas.microsoft.com/office/drawing/2014/main" id="{B6092625-9252-93CE-2E21-EF71A6B6674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Rectangle Rectangle" descr="Rectangle Rectangle">
                <a:extLst>
                  <a:ext uri="{FF2B5EF4-FFF2-40B4-BE49-F238E27FC236}">
                    <a16:creationId xmlns:a16="http://schemas.microsoft.com/office/drawing/2014/main" id="{0ECF0C3F-70B7-0C9D-2A6E-8B3C5CA9843A}"/>
                  </a:ext>
                </a:extLst>
              </p:cNvPr>
              <p:cNvPicPr>
                <a:picLocks/>
              </p:cNvPicPr>
              <p:nvPr/>
            </p:nvPicPr>
            <p:blipFill>
              <a:blip r:embed="rId6"/>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6643E73B-A975-94EB-F873-19D8D18587F8}"/>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8" name="Metin kutusu 7">
            <a:extLst>
              <a:ext uri="{FF2B5EF4-FFF2-40B4-BE49-F238E27FC236}">
                <a16:creationId xmlns:a16="http://schemas.microsoft.com/office/drawing/2014/main" id="{1C010A6E-239A-AA50-DB59-5AE7CD712330}"/>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İŞBİRLİĞİ KURULUŞLARI</a:t>
            </a:r>
          </a:p>
        </p:txBody>
      </p:sp>
    </p:spTree>
    <p:extLst>
      <p:ext uri="{BB962C8B-B14F-4D97-AF65-F5344CB8AC3E}">
        <p14:creationId xmlns:p14="http://schemas.microsoft.com/office/powerpoint/2010/main" val="331717013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a:extLst>
              <a:ext uri="{FF2B5EF4-FFF2-40B4-BE49-F238E27FC236}">
                <a16:creationId xmlns:a16="http://schemas.microsoft.com/office/drawing/2014/main" id="{0CCFF3AC-1599-4279-9695-0997064C577E}"/>
              </a:ext>
            </a:extLst>
          </p:cNvPr>
          <p:cNvGrpSpPr/>
          <p:nvPr/>
        </p:nvGrpSpPr>
        <p:grpSpPr>
          <a:xfrm>
            <a:off x="7081756" y="3092594"/>
            <a:ext cx="11052298" cy="1317423"/>
            <a:chOff x="0" y="0"/>
            <a:chExt cx="11052295" cy="1969638"/>
          </a:xfrm>
        </p:grpSpPr>
        <p:sp>
          <p:nvSpPr>
            <p:cNvPr id="3" name="Rectangle">
              <a:extLst>
                <a:ext uri="{FF2B5EF4-FFF2-40B4-BE49-F238E27FC236}">
                  <a16:creationId xmlns:a16="http://schemas.microsoft.com/office/drawing/2014/main" id="{27F5D935-5317-40C9-97CB-300A63ACC3E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Rectangle Rectangle" descr="Rectangle Rectangle">
              <a:extLst>
                <a:ext uri="{FF2B5EF4-FFF2-40B4-BE49-F238E27FC236}">
                  <a16:creationId xmlns:a16="http://schemas.microsoft.com/office/drawing/2014/main" id="{B3F8AA8D-1C88-44FC-A089-AED80F4540B7}"/>
                </a:ext>
              </a:extLst>
            </p:cNvPr>
            <p:cNvPicPr>
              <a:picLocks/>
            </p:cNvPicPr>
            <p:nvPr/>
          </p:nvPicPr>
          <p:blipFill>
            <a:blip r:embed="rId2"/>
            <a:stretch>
              <a:fillRect/>
            </a:stretch>
          </p:blipFill>
          <p:spPr>
            <a:xfrm>
              <a:off x="0" y="-1"/>
              <a:ext cx="11052296" cy="1969640"/>
            </a:xfrm>
            <a:prstGeom prst="rect">
              <a:avLst/>
            </a:prstGeom>
            <a:effectLst/>
          </p:spPr>
        </p:pic>
      </p:grpSp>
      <p:grpSp>
        <p:nvGrpSpPr>
          <p:cNvPr id="5" name="Shape">
            <a:extLst>
              <a:ext uri="{FF2B5EF4-FFF2-40B4-BE49-F238E27FC236}">
                <a16:creationId xmlns:a16="http://schemas.microsoft.com/office/drawing/2014/main" id="{267BE20D-B67D-4323-9C59-D7A1657D58AA}"/>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B8201F0B-F5D4-48E8-9450-92036B9C697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1C5E3019-7D74-4E5E-91C0-1049FE340716}"/>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397A6E8D-0F9A-4DD0-8894-3F17C7B41C46}"/>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718F1562-AB8E-4CF5-A1CB-FCB4863E703B}"/>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0767D6EC-87A2-4533-B212-94FB265B45C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E5F6E5C0-E1F1-4E14-9F8A-BD0B539F692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88A7325F-BF8B-47AD-B7FD-8BD9443A5AE3}"/>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AD9CB86E-5F34-4381-B780-B18EAB4F1941}"/>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170AD9E0-0D83-497C-9886-1FB1FC80BE58}"/>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CD4378B5-8D71-46CD-A355-1404D66734D5}"/>
              </a:ext>
            </a:extLst>
          </p:cNvPr>
          <p:cNvGrpSpPr/>
          <p:nvPr/>
        </p:nvGrpSpPr>
        <p:grpSpPr>
          <a:xfrm>
            <a:off x="4965453" y="855363"/>
            <a:ext cx="15556672" cy="1394492"/>
            <a:chOff x="-12700" y="-12699"/>
            <a:chExt cx="12192954" cy="1394491"/>
          </a:xfrm>
        </p:grpSpPr>
        <p:grpSp>
          <p:nvGrpSpPr>
            <p:cNvPr id="16" name="Rectangle">
              <a:extLst>
                <a:ext uri="{FF2B5EF4-FFF2-40B4-BE49-F238E27FC236}">
                  <a16:creationId xmlns:a16="http://schemas.microsoft.com/office/drawing/2014/main" id="{2B68D375-FD86-45AA-B2F4-1FD04FE15050}"/>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849BAF26-D219-4B80-8470-19EF118A315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A861E019-95BF-4D18-91FC-12E63480EACE}"/>
                  </a:ext>
                </a:extLst>
              </p:cNvPr>
              <p:cNvPicPr>
                <a:picLocks/>
              </p:cNvPicPr>
              <p:nvPr/>
            </p:nvPicPr>
            <p:blipFill>
              <a:blip r:embed="rId5"/>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A5516CD1-979C-4D53-A504-2AE183312C5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040F4C2D-8911-4266-B35E-CF5443BB9FF2}"/>
              </a:ext>
            </a:extLst>
          </p:cNvPr>
          <p:cNvSpPr txBox="1"/>
          <p:nvPr/>
        </p:nvSpPr>
        <p:spPr>
          <a:xfrm>
            <a:off x="5428650" y="919701"/>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UR-GE PROJE DESTEĞİ</a:t>
            </a:r>
            <a:endParaRPr sz="6000" dirty="0">
              <a:latin typeface="Calibri" panose="020F0502020204030204" pitchFamily="34" charset="0"/>
            </a:endParaRPr>
          </a:p>
        </p:txBody>
      </p:sp>
      <p:grpSp>
        <p:nvGrpSpPr>
          <p:cNvPr id="28" name="Rectangle">
            <a:extLst>
              <a:ext uri="{FF2B5EF4-FFF2-40B4-BE49-F238E27FC236}">
                <a16:creationId xmlns:a16="http://schemas.microsoft.com/office/drawing/2014/main" id="{263DC2DE-9E4E-4779-B519-FA2A241ECA46}"/>
              </a:ext>
            </a:extLst>
          </p:cNvPr>
          <p:cNvGrpSpPr/>
          <p:nvPr/>
        </p:nvGrpSpPr>
        <p:grpSpPr>
          <a:xfrm>
            <a:off x="7177583" y="4858508"/>
            <a:ext cx="11052298" cy="1317423"/>
            <a:chOff x="0" y="0"/>
            <a:chExt cx="11052295" cy="1969638"/>
          </a:xfrm>
        </p:grpSpPr>
        <p:sp>
          <p:nvSpPr>
            <p:cNvPr id="29" name="Rectangle">
              <a:extLst>
                <a:ext uri="{FF2B5EF4-FFF2-40B4-BE49-F238E27FC236}">
                  <a16:creationId xmlns:a16="http://schemas.microsoft.com/office/drawing/2014/main" id="{CA0345EB-6E58-4CC0-B0CD-C7BD889AE59B}"/>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0" name="Rectangle Rectangle" descr="Rectangle Rectangle">
              <a:extLst>
                <a:ext uri="{FF2B5EF4-FFF2-40B4-BE49-F238E27FC236}">
                  <a16:creationId xmlns:a16="http://schemas.microsoft.com/office/drawing/2014/main" id="{B00ECE62-70B1-43C1-9C5C-024600464F6F}"/>
                </a:ext>
              </a:extLst>
            </p:cNvPr>
            <p:cNvPicPr>
              <a:picLocks/>
            </p:cNvPicPr>
            <p:nvPr/>
          </p:nvPicPr>
          <p:blipFill>
            <a:blip r:embed="rId2"/>
            <a:stretch>
              <a:fillRect/>
            </a:stretch>
          </p:blipFill>
          <p:spPr>
            <a:xfrm>
              <a:off x="0" y="-1"/>
              <a:ext cx="11052296" cy="1969640"/>
            </a:xfrm>
            <a:prstGeom prst="rect">
              <a:avLst/>
            </a:prstGeom>
            <a:effectLst/>
          </p:spPr>
        </p:pic>
      </p:grpSp>
      <p:grpSp>
        <p:nvGrpSpPr>
          <p:cNvPr id="31" name="Rectangle">
            <a:extLst>
              <a:ext uri="{FF2B5EF4-FFF2-40B4-BE49-F238E27FC236}">
                <a16:creationId xmlns:a16="http://schemas.microsoft.com/office/drawing/2014/main" id="{59816640-B763-4C4A-9122-7FC4A8950850}"/>
              </a:ext>
            </a:extLst>
          </p:cNvPr>
          <p:cNvGrpSpPr/>
          <p:nvPr/>
        </p:nvGrpSpPr>
        <p:grpSpPr>
          <a:xfrm>
            <a:off x="7190283" y="6459980"/>
            <a:ext cx="11052298" cy="1317423"/>
            <a:chOff x="0" y="0"/>
            <a:chExt cx="11052295" cy="1969638"/>
          </a:xfrm>
        </p:grpSpPr>
        <p:sp>
          <p:nvSpPr>
            <p:cNvPr id="32" name="Rectangle">
              <a:extLst>
                <a:ext uri="{FF2B5EF4-FFF2-40B4-BE49-F238E27FC236}">
                  <a16:creationId xmlns:a16="http://schemas.microsoft.com/office/drawing/2014/main" id="{C27C5A33-AAD9-4415-BAA7-F23A448A60E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Rectangle Rectangle" descr="Rectangle Rectangle">
              <a:extLst>
                <a:ext uri="{FF2B5EF4-FFF2-40B4-BE49-F238E27FC236}">
                  <a16:creationId xmlns:a16="http://schemas.microsoft.com/office/drawing/2014/main" id="{C7D48F44-CB04-4218-8847-C1C221A9DBC4}"/>
                </a:ext>
              </a:extLst>
            </p:cNvPr>
            <p:cNvPicPr>
              <a:picLocks/>
            </p:cNvPicPr>
            <p:nvPr/>
          </p:nvPicPr>
          <p:blipFill>
            <a:blip r:embed="rId2"/>
            <a:stretch>
              <a:fillRect/>
            </a:stretch>
          </p:blipFill>
          <p:spPr>
            <a:xfrm>
              <a:off x="0" y="-1"/>
              <a:ext cx="11052296" cy="1969640"/>
            </a:xfrm>
            <a:prstGeom prst="rect">
              <a:avLst/>
            </a:prstGeom>
            <a:effectLst/>
          </p:spPr>
        </p:pic>
      </p:grpSp>
      <p:grpSp>
        <p:nvGrpSpPr>
          <p:cNvPr id="34" name="Rectangle">
            <a:extLst>
              <a:ext uri="{FF2B5EF4-FFF2-40B4-BE49-F238E27FC236}">
                <a16:creationId xmlns:a16="http://schemas.microsoft.com/office/drawing/2014/main" id="{43607037-23CC-4C3B-A602-D3AD009746B6}"/>
              </a:ext>
            </a:extLst>
          </p:cNvPr>
          <p:cNvGrpSpPr/>
          <p:nvPr/>
        </p:nvGrpSpPr>
        <p:grpSpPr>
          <a:xfrm>
            <a:off x="7177583" y="8096630"/>
            <a:ext cx="11052298" cy="1317423"/>
            <a:chOff x="0" y="0"/>
            <a:chExt cx="11052295" cy="1969638"/>
          </a:xfrm>
        </p:grpSpPr>
        <p:sp>
          <p:nvSpPr>
            <p:cNvPr id="35" name="Rectangle">
              <a:extLst>
                <a:ext uri="{FF2B5EF4-FFF2-40B4-BE49-F238E27FC236}">
                  <a16:creationId xmlns:a16="http://schemas.microsoft.com/office/drawing/2014/main" id="{A076B131-3484-428F-8C95-195F08A63DB4}"/>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6" name="Rectangle Rectangle" descr="Rectangle Rectangle">
              <a:extLst>
                <a:ext uri="{FF2B5EF4-FFF2-40B4-BE49-F238E27FC236}">
                  <a16:creationId xmlns:a16="http://schemas.microsoft.com/office/drawing/2014/main" id="{630ACD8F-9363-4B70-9287-05A4458E80DF}"/>
                </a:ext>
              </a:extLst>
            </p:cNvPr>
            <p:cNvPicPr>
              <a:picLocks/>
            </p:cNvPicPr>
            <p:nvPr/>
          </p:nvPicPr>
          <p:blipFill>
            <a:blip r:embed="rId2"/>
            <a:stretch>
              <a:fillRect/>
            </a:stretch>
          </p:blipFill>
          <p:spPr>
            <a:xfrm>
              <a:off x="0" y="-1"/>
              <a:ext cx="11052296" cy="1969640"/>
            </a:xfrm>
            <a:prstGeom prst="rect">
              <a:avLst/>
            </a:prstGeom>
            <a:effectLst/>
          </p:spPr>
        </p:pic>
      </p:grpSp>
      <p:sp>
        <p:nvSpPr>
          <p:cNvPr id="37" name="Metin kutusu 36">
            <a:extLst>
              <a:ext uri="{FF2B5EF4-FFF2-40B4-BE49-F238E27FC236}">
                <a16:creationId xmlns:a16="http://schemas.microsoft.com/office/drawing/2014/main" id="{44617F4E-F96F-421A-886E-0070D9CE2A9B}"/>
              </a:ext>
            </a:extLst>
          </p:cNvPr>
          <p:cNvSpPr txBox="1"/>
          <p:nvPr/>
        </p:nvSpPr>
        <p:spPr>
          <a:xfrm>
            <a:off x="7564201" y="3305570"/>
            <a:ext cx="10192215"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4000" i="0" u="none" strike="noStrike" cap="none" spc="0" normalizeH="0" baseline="0" dirty="0">
                <a:ln>
                  <a:noFill/>
                </a:ln>
                <a:solidFill>
                  <a:schemeClr val="bg1"/>
                </a:solidFill>
                <a:effectLst/>
                <a:uFillTx/>
                <a:latin typeface="Myriad Pro Cond"/>
                <a:sym typeface="Helvetica Neue"/>
              </a:rPr>
              <a:t>İŞ BİRLİĞİ KURULUŞU PROJE SUNUMU</a:t>
            </a:r>
          </a:p>
        </p:txBody>
      </p:sp>
      <p:sp>
        <p:nvSpPr>
          <p:cNvPr id="38" name="Metin kutusu 37">
            <a:extLst>
              <a:ext uri="{FF2B5EF4-FFF2-40B4-BE49-F238E27FC236}">
                <a16:creationId xmlns:a16="http://schemas.microsoft.com/office/drawing/2014/main" id="{E91E8878-5BF9-4F6F-9362-A9CC8355AA52}"/>
              </a:ext>
            </a:extLst>
          </p:cNvPr>
          <p:cNvSpPr txBox="1"/>
          <p:nvPr/>
        </p:nvSpPr>
        <p:spPr>
          <a:xfrm>
            <a:off x="7497661" y="5074082"/>
            <a:ext cx="10437541"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İHTİYAÇ ANALİZİ VE İSTİHDAM</a:t>
            </a:r>
          </a:p>
        </p:txBody>
      </p:sp>
      <p:sp>
        <p:nvSpPr>
          <p:cNvPr id="39" name="Metin kutusu 38">
            <a:extLst>
              <a:ext uri="{FF2B5EF4-FFF2-40B4-BE49-F238E27FC236}">
                <a16:creationId xmlns:a16="http://schemas.microsoft.com/office/drawing/2014/main" id="{9EA7D7B7-382F-4979-82A2-C2FFFD1A02CF}"/>
              </a:ext>
            </a:extLst>
          </p:cNvPr>
          <p:cNvSpPr txBox="1"/>
          <p:nvPr/>
        </p:nvSpPr>
        <p:spPr>
          <a:xfrm>
            <a:off x="7690217" y="6713241"/>
            <a:ext cx="9835376"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EĞİTİM/DANIŞMANLIK/KÜME TANITIM</a:t>
            </a:r>
          </a:p>
        </p:txBody>
      </p:sp>
      <p:grpSp>
        <p:nvGrpSpPr>
          <p:cNvPr id="41" name="Rectangle">
            <a:extLst>
              <a:ext uri="{FF2B5EF4-FFF2-40B4-BE49-F238E27FC236}">
                <a16:creationId xmlns:a16="http://schemas.microsoft.com/office/drawing/2014/main" id="{8D1C5353-03C7-4484-A6D5-4FEECB24066A}"/>
              </a:ext>
            </a:extLst>
          </p:cNvPr>
          <p:cNvGrpSpPr/>
          <p:nvPr/>
        </p:nvGrpSpPr>
        <p:grpSpPr>
          <a:xfrm>
            <a:off x="7190284" y="9673483"/>
            <a:ext cx="11052298" cy="1317423"/>
            <a:chOff x="0" y="0"/>
            <a:chExt cx="11052295" cy="1969638"/>
          </a:xfrm>
        </p:grpSpPr>
        <p:sp>
          <p:nvSpPr>
            <p:cNvPr id="42" name="Rectangle">
              <a:extLst>
                <a:ext uri="{FF2B5EF4-FFF2-40B4-BE49-F238E27FC236}">
                  <a16:creationId xmlns:a16="http://schemas.microsoft.com/office/drawing/2014/main" id="{8584BE5C-2155-474A-BC09-7FFB3D09194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3" name="Rectangle Rectangle" descr="Rectangle Rectangle">
              <a:extLst>
                <a:ext uri="{FF2B5EF4-FFF2-40B4-BE49-F238E27FC236}">
                  <a16:creationId xmlns:a16="http://schemas.microsoft.com/office/drawing/2014/main" id="{0DF72A5F-F9A9-4FF7-8C39-C1C4596750D4}"/>
                </a:ext>
              </a:extLst>
            </p:cNvPr>
            <p:cNvPicPr>
              <a:picLocks/>
            </p:cNvPicPr>
            <p:nvPr/>
          </p:nvPicPr>
          <p:blipFill>
            <a:blip r:embed="rId2"/>
            <a:stretch>
              <a:fillRect/>
            </a:stretch>
          </p:blipFill>
          <p:spPr>
            <a:xfrm>
              <a:off x="0" y="-1"/>
              <a:ext cx="11052296" cy="1969640"/>
            </a:xfrm>
            <a:prstGeom prst="rect">
              <a:avLst/>
            </a:prstGeom>
            <a:effectLst/>
          </p:spPr>
        </p:pic>
      </p:grpSp>
      <p:sp>
        <p:nvSpPr>
          <p:cNvPr id="44" name="Metin kutusu 43">
            <a:extLst>
              <a:ext uri="{FF2B5EF4-FFF2-40B4-BE49-F238E27FC236}">
                <a16:creationId xmlns:a16="http://schemas.microsoft.com/office/drawing/2014/main" id="{661BFEC6-8089-45BC-A76F-15B4B42ECDC9}"/>
              </a:ext>
            </a:extLst>
          </p:cNvPr>
          <p:cNvSpPr txBox="1"/>
          <p:nvPr/>
        </p:nvSpPr>
        <p:spPr>
          <a:xfrm>
            <a:off x="7742987" y="8036832"/>
            <a:ext cx="10192215" cy="130203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YURT DIŞI PAZARLAMA</a:t>
            </a:r>
          </a:p>
          <a:p>
            <a:r>
              <a:rPr lang="tr-TR" sz="4000" dirty="0">
                <a:solidFill>
                  <a:schemeClr val="bg1"/>
                </a:solidFill>
                <a:latin typeface="Myriad Pro Cond"/>
              </a:rPr>
              <a:t>SANAL YURT DIŞI PAZARLAMA</a:t>
            </a:r>
          </a:p>
        </p:txBody>
      </p:sp>
      <p:sp>
        <p:nvSpPr>
          <p:cNvPr id="45" name="Metin kutusu 44">
            <a:extLst>
              <a:ext uri="{FF2B5EF4-FFF2-40B4-BE49-F238E27FC236}">
                <a16:creationId xmlns:a16="http://schemas.microsoft.com/office/drawing/2014/main" id="{9F23A7F7-1014-4281-ABED-0EBBCD9AFA01}"/>
              </a:ext>
            </a:extLst>
          </p:cNvPr>
          <p:cNvSpPr txBox="1"/>
          <p:nvPr/>
        </p:nvSpPr>
        <p:spPr>
          <a:xfrm>
            <a:off x="9350355" y="9956941"/>
            <a:ext cx="6515100"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ALIM HEYETİ</a:t>
            </a:r>
          </a:p>
        </p:txBody>
      </p:sp>
    </p:spTree>
    <p:extLst>
      <p:ext uri="{BB962C8B-B14F-4D97-AF65-F5344CB8AC3E}">
        <p14:creationId xmlns:p14="http://schemas.microsoft.com/office/powerpoint/2010/main" val="348686264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E5B66F99-9FD6-4B48-8DF1-E7ACF2D1E185}"/>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9E4187BA-33D6-4FF3-8427-3A74E4E23B43}"/>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CF7DB771-B88F-4056-90C4-E09EB2F80A3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D05138D8-0153-4419-BEE3-1BD72CBF6896}"/>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6F7DF6E0-9E67-4931-B5D6-3F585B8B077E}"/>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3139405D-129F-4F00-AD03-30D4FBCA7BB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AA68571F-A7FC-4AB2-8FA0-11BB50FF758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FBC9D698-86DE-4313-A1E5-5E6162F0939A}"/>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562C0C12-1CAC-4283-A83F-BB8C32B7059C}"/>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54FAA6FF-6466-4246-AACF-C57D885B216C}"/>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607E0F53-8656-498C-A8B5-C027D50E7912}"/>
              </a:ext>
            </a:extLst>
          </p:cNvPr>
          <p:cNvGrpSpPr/>
          <p:nvPr/>
        </p:nvGrpSpPr>
        <p:grpSpPr>
          <a:xfrm>
            <a:off x="4743935" y="953882"/>
            <a:ext cx="15556672" cy="1394492"/>
            <a:chOff x="-12700" y="-12699"/>
            <a:chExt cx="12192954" cy="1394491"/>
          </a:xfrm>
        </p:grpSpPr>
        <p:grpSp>
          <p:nvGrpSpPr>
            <p:cNvPr id="14" name="Rectangle">
              <a:extLst>
                <a:ext uri="{FF2B5EF4-FFF2-40B4-BE49-F238E27FC236}">
                  <a16:creationId xmlns:a16="http://schemas.microsoft.com/office/drawing/2014/main" id="{B13F92F8-EFB5-42D2-9AB8-70409D8DC955}"/>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11518C2F-05E2-4753-9F6E-116D1123D22E}"/>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3838F09B-6064-4DB0-B680-EC8C87CAA43E}"/>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D3A499CC-D615-456A-AE08-54D5633AD64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7398AD26-79BE-4527-A8ED-731A18F8360D}"/>
              </a:ext>
            </a:extLst>
          </p:cNvPr>
          <p:cNvSpPr txBox="1"/>
          <p:nvPr/>
        </p:nvSpPr>
        <p:spPr>
          <a:xfrm>
            <a:off x="5479720"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pic>
        <p:nvPicPr>
          <p:cNvPr id="21" name="Rectangle Rectangle" descr="Rectangle Rectangle">
            <a:extLst>
              <a:ext uri="{FF2B5EF4-FFF2-40B4-BE49-F238E27FC236}">
                <a16:creationId xmlns:a16="http://schemas.microsoft.com/office/drawing/2014/main" id="{B2AB49CF-0683-443E-BC4B-4C05820C2966}"/>
              </a:ext>
            </a:extLst>
          </p:cNvPr>
          <p:cNvPicPr>
            <a:picLocks/>
          </p:cNvPicPr>
          <p:nvPr/>
        </p:nvPicPr>
        <p:blipFill>
          <a:blip r:embed="rId5"/>
          <a:stretch>
            <a:fillRect/>
          </a:stretch>
        </p:blipFill>
        <p:spPr>
          <a:xfrm>
            <a:off x="3838290" y="2919281"/>
            <a:ext cx="4797636" cy="3397470"/>
          </a:xfrm>
          <a:prstGeom prst="rect">
            <a:avLst/>
          </a:prstGeom>
          <a:effectLst/>
        </p:spPr>
      </p:pic>
      <p:pic>
        <p:nvPicPr>
          <p:cNvPr id="26" name="Rectangle Rectangle" descr="Rectangle Rectangle">
            <a:extLst>
              <a:ext uri="{FF2B5EF4-FFF2-40B4-BE49-F238E27FC236}">
                <a16:creationId xmlns:a16="http://schemas.microsoft.com/office/drawing/2014/main" id="{FFA14704-1F8C-4916-B355-3119B2ADBC99}"/>
              </a:ext>
            </a:extLst>
          </p:cNvPr>
          <p:cNvPicPr>
            <a:picLocks/>
          </p:cNvPicPr>
          <p:nvPr/>
        </p:nvPicPr>
        <p:blipFill>
          <a:blip r:embed="rId5"/>
          <a:stretch>
            <a:fillRect/>
          </a:stretch>
        </p:blipFill>
        <p:spPr>
          <a:xfrm>
            <a:off x="9793182" y="2919281"/>
            <a:ext cx="5335274" cy="3397470"/>
          </a:xfrm>
          <a:prstGeom prst="rect">
            <a:avLst/>
          </a:prstGeom>
          <a:effectLst/>
        </p:spPr>
      </p:pic>
      <p:pic>
        <p:nvPicPr>
          <p:cNvPr id="27" name="Rectangle Rectangle" descr="Rectangle Rectangle">
            <a:extLst>
              <a:ext uri="{FF2B5EF4-FFF2-40B4-BE49-F238E27FC236}">
                <a16:creationId xmlns:a16="http://schemas.microsoft.com/office/drawing/2014/main" id="{45F5ADB8-6D14-4280-8900-CBD23AA8D653}"/>
              </a:ext>
            </a:extLst>
          </p:cNvPr>
          <p:cNvPicPr>
            <a:picLocks/>
          </p:cNvPicPr>
          <p:nvPr/>
        </p:nvPicPr>
        <p:blipFill>
          <a:blip r:embed="rId5"/>
          <a:stretch>
            <a:fillRect/>
          </a:stretch>
        </p:blipFill>
        <p:spPr>
          <a:xfrm>
            <a:off x="15623307" y="2919280"/>
            <a:ext cx="4797636" cy="4853119"/>
          </a:xfrm>
          <a:prstGeom prst="rect">
            <a:avLst/>
          </a:prstGeom>
          <a:effectLst/>
        </p:spPr>
      </p:pic>
      <p:pic>
        <p:nvPicPr>
          <p:cNvPr id="28" name="Rectangle Rectangle" descr="Rectangle Rectangle">
            <a:extLst>
              <a:ext uri="{FF2B5EF4-FFF2-40B4-BE49-F238E27FC236}">
                <a16:creationId xmlns:a16="http://schemas.microsoft.com/office/drawing/2014/main" id="{9DB1C130-6189-4186-82EB-0856A9595365}"/>
              </a:ext>
            </a:extLst>
          </p:cNvPr>
          <p:cNvPicPr>
            <a:picLocks/>
          </p:cNvPicPr>
          <p:nvPr/>
        </p:nvPicPr>
        <p:blipFill>
          <a:blip r:embed="rId5"/>
          <a:stretch>
            <a:fillRect/>
          </a:stretch>
        </p:blipFill>
        <p:spPr>
          <a:xfrm>
            <a:off x="3327859" y="6920324"/>
            <a:ext cx="5978981" cy="4674257"/>
          </a:xfrm>
          <a:prstGeom prst="rect">
            <a:avLst/>
          </a:prstGeom>
          <a:effectLst/>
        </p:spPr>
      </p:pic>
      <p:pic>
        <p:nvPicPr>
          <p:cNvPr id="29" name="Rectangle Rectangle" descr="Rectangle Rectangle">
            <a:extLst>
              <a:ext uri="{FF2B5EF4-FFF2-40B4-BE49-F238E27FC236}">
                <a16:creationId xmlns:a16="http://schemas.microsoft.com/office/drawing/2014/main" id="{D692A2B6-498A-4E7C-B503-1ED5B1A2A15C}"/>
              </a:ext>
            </a:extLst>
          </p:cNvPr>
          <p:cNvPicPr>
            <a:picLocks/>
          </p:cNvPicPr>
          <p:nvPr/>
        </p:nvPicPr>
        <p:blipFill>
          <a:blip r:embed="rId5"/>
          <a:stretch>
            <a:fillRect/>
          </a:stretch>
        </p:blipFill>
        <p:spPr>
          <a:xfrm>
            <a:off x="9793182" y="6553947"/>
            <a:ext cx="5319532" cy="3606547"/>
          </a:xfrm>
          <a:prstGeom prst="rect">
            <a:avLst/>
          </a:prstGeom>
          <a:effectLst/>
        </p:spPr>
      </p:pic>
      <p:pic>
        <p:nvPicPr>
          <p:cNvPr id="30" name="Rectangle Rectangle" descr="Rectangle Rectangle">
            <a:extLst>
              <a:ext uri="{FF2B5EF4-FFF2-40B4-BE49-F238E27FC236}">
                <a16:creationId xmlns:a16="http://schemas.microsoft.com/office/drawing/2014/main" id="{CA83DDEB-C214-4C6B-9999-5916483E8767}"/>
              </a:ext>
            </a:extLst>
          </p:cNvPr>
          <p:cNvPicPr>
            <a:picLocks/>
          </p:cNvPicPr>
          <p:nvPr/>
        </p:nvPicPr>
        <p:blipFill>
          <a:blip r:embed="rId5"/>
          <a:stretch>
            <a:fillRect/>
          </a:stretch>
        </p:blipFill>
        <p:spPr>
          <a:xfrm>
            <a:off x="15538394" y="8806130"/>
            <a:ext cx="4797636" cy="3397470"/>
          </a:xfrm>
          <a:prstGeom prst="rect">
            <a:avLst/>
          </a:prstGeom>
          <a:effectLst/>
        </p:spPr>
      </p:pic>
      <p:pic>
        <p:nvPicPr>
          <p:cNvPr id="31" name="Rectangle Rectangle" descr="Rectangle Rectangle">
            <a:extLst>
              <a:ext uri="{FF2B5EF4-FFF2-40B4-BE49-F238E27FC236}">
                <a16:creationId xmlns:a16="http://schemas.microsoft.com/office/drawing/2014/main" id="{9FDC6DE7-0E72-44BB-96D3-69F5F95303F9}"/>
              </a:ext>
            </a:extLst>
          </p:cNvPr>
          <p:cNvPicPr>
            <a:picLocks/>
          </p:cNvPicPr>
          <p:nvPr/>
        </p:nvPicPr>
        <p:blipFill>
          <a:blip r:embed="rId5"/>
          <a:stretch>
            <a:fillRect/>
          </a:stretch>
        </p:blipFill>
        <p:spPr>
          <a:xfrm>
            <a:off x="9793181" y="10284011"/>
            <a:ext cx="5331123" cy="3397470"/>
          </a:xfrm>
          <a:prstGeom prst="rect">
            <a:avLst/>
          </a:prstGeom>
          <a:effectLst/>
        </p:spPr>
      </p:pic>
      <p:sp>
        <p:nvSpPr>
          <p:cNvPr id="32" name="Metin kutusu 31">
            <a:extLst>
              <a:ext uri="{FF2B5EF4-FFF2-40B4-BE49-F238E27FC236}">
                <a16:creationId xmlns:a16="http://schemas.microsoft.com/office/drawing/2014/main" id="{AC59B895-4E62-4086-895A-92222FF826D9}"/>
              </a:ext>
            </a:extLst>
          </p:cNvPr>
          <p:cNvSpPr txBox="1"/>
          <p:nvPr/>
        </p:nvSpPr>
        <p:spPr>
          <a:xfrm>
            <a:off x="3907515" y="3826039"/>
            <a:ext cx="4695458" cy="15482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İSTİHDAM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2 kişi</a:t>
            </a:r>
          </a:p>
        </p:txBody>
      </p:sp>
      <p:sp>
        <p:nvSpPr>
          <p:cNvPr id="33" name="Metin kutusu 32">
            <a:extLst>
              <a:ext uri="{FF2B5EF4-FFF2-40B4-BE49-F238E27FC236}">
                <a16:creationId xmlns:a16="http://schemas.microsoft.com/office/drawing/2014/main" id="{DA6A8E68-B3A5-440E-9E43-0BE762199E55}"/>
              </a:ext>
            </a:extLst>
          </p:cNvPr>
          <p:cNvSpPr txBox="1"/>
          <p:nvPr/>
        </p:nvSpPr>
        <p:spPr>
          <a:xfrm>
            <a:off x="9828813" y="3094548"/>
            <a:ext cx="4797636" cy="31486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İHTİYAÇ ANALİZİ</a:t>
            </a:r>
          </a:p>
          <a:p>
            <a:pPr marL="0" marR="0" indent="0" algn="ctr" defTabSz="2438338" rtl="0" fontAlgn="auto" latinLnBrk="0" hangingPunct="0">
              <a:lnSpc>
                <a:spcPct val="100000"/>
              </a:lnSpc>
              <a:spcBef>
                <a:spcPts val="0"/>
              </a:spcBef>
              <a:spcAft>
                <a:spcPts val="0"/>
              </a:spcAft>
              <a:buClrTx/>
              <a:buSzTx/>
              <a:buFontTx/>
              <a:buNone/>
              <a:tabLst/>
            </a:pPr>
            <a:endParaRPr kumimoji="0" lang="tr-TR" sz="8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Hazırlık </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Ortak vizyon</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Trendler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Firma analizi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Yol haritası</a:t>
            </a:r>
          </a:p>
        </p:txBody>
      </p:sp>
      <p:sp>
        <p:nvSpPr>
          <p:cNvPr id="34" name="Metin kutusu 33">
            <a:extLst>
              <a:ext uri="{FF2B5EF4-FFF2-40B4-BE49-F238E27FC236}">
                <a16:creationId xmlns:a16="http://schemas.microsoft.com/office/drawing/2014/main" id="{84E9EAD9-1B4B-4338-8069-52D4202C8C16}"/>
              </a:ext>
            </a:extLst>
          </p:cNvPr>
          <p:cNvSpPr txBox="1"/>
          <p:nvPr/>
        </p:nvSpPr>
        <p:spPr>
          <a:xfrm>
            <a:off x="15511925" y="3369059"/>
            <a:ext cx="4848745" cy="40104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EĞİTİM/DANIŞMANLIK</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chemeClr val="bg1"/>
              </a:solidFill>
              <a:latin typeface="Myriad Pro Cond"/>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Dış ticaret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Pazarlama</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İnsan Kaynakları</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Risk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Bakanlıkça uygun görülen sektöre yönelik</a:t>
            </a:r>
          </a:p>
        </p:txBody>
      </p:sp>
      <p:sp>
        <p:nvSpPr>
          <p:cNvPr id="35" name="Metin kutusu 34">
            <a:extLst>
              <a:ext uri="{FF2B5EF4-FFF2-40B4-BE49-F238E27FC236}">
                <a16:creationId xmlns:a16="http://schemas.microsoft.com/office/drawing/2014/main" id="{45DFA0E8-4230-48CB-BECA-7EFA1700933E}"/>
              </a:ext>
            </a:extLst>
          </p:cNvPr>
          <p:cNvSpPr txBox="1"/>
          <p:nvPr/>
        </p:nvSpPr>
        <p:spPr>
          <a:xfrm>
            <a:off x="4193205" y="7276964"/>
            <a:ext cx="4142502"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KÜME TANITIMI</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İnternet Sitesi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Broşür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Logo</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Tanıtım filmi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Sosyal medya tanıtım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36" name="Metin kutusu 35">
            <a:extLst>
              <a:ext uri="{FF2B5EF4-FFF2-40B4-BE49-F238E27FC236}">
                <a16:creationId xmlns:a16="http://schemas.microsoft.com/office/drawing/2014/main" id="{C1DE057F-69A1-48BA-ACB5-C68391D96D8A}"/>
              </a:ext>
            </a:extLst>
          </p:cNvPr>
          <p:cNvSpPr txBox="1"/>
          <p:nvPr/>
        </p:nvSpPr>
        <p:spPr>
          <a:xfrm>
            <a:off x="9717875" y="6664480"/>
            <a:ext cx="5225013" cy="327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n-lt"/>
                <a:ea typeface="+mn-ea"/>
                <a:cs typeface="+mn-cs"/>
                <a:sym typeface="Helvetica Neue"/>
              </a:rPr>
              <a:t>YURT DIŞI PAZARLAMA FAALİYETİ</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rgbClr val="D8AD65"/>
              </a:solidFill>
            </a:endParaRPr>
          </a:p>
          <a:p>
            <a:r>
              <a:rPr lang="tr-TR" sz="2800" b="1" dirty="0">
                <a:solidFill>
                  <a:schemeClr val="bg1"/>
                </a:solidFill>
                <a:latin typeface="Myriad Pro Cond"/>
              </a:rPr>
              <a:t>Ulaşım</a:t>
            </a:r>
          </a:p>
          <a:p>
            <a:r>
              <a:rPr lang="tr-TR" sz="2800" b="1" dirty="0">
                <a:solidFill>
                  <a:schemeClr val="bg1"/>
                </a:solidFill>
                <a:latin typeface="Myriad Pro Cond"/>
              </a:rPr>
              <a:t>Konaklama</a:t>
            </a:r>
          </a:p>
          <a:p>
            <a:r>
              <a:rPr lang="tr-TR" sz="2800" b="1" dirty="0">
                <a:solidFill>
                  <a:schemeClr val="bg1"/>
                </a:solidFill>
                <a:latin typeface="Myriad Pro Cond"/>
              </a:rPr>
              <a:t>Tanıtım-Organizasyon</a:t>
            </a:r>
          </a:p>
          <a:p>
            <a:r>
              <a:rPr lang="tr-TR" sz="2800" b="1" dirty="0">
                <a:solidFill>
                  <a:schemeClr val="bg1"/>
                </a:solidFill>
                <a:latin typeface="Myriad Pro Cond"/>
              </a:rPr>
              <a:t>10 Program</a:t>
            </a:r>
          </a:p>
        </p:txBody>
      </p:sp>
      <p:sp>
        <p:nvSpPr>
          <p:cNvPr id="37" name="Metin kutusu 36">
            <a:extLst>
              <a:ext uri="{FF2B5EF4-FFF2-40B4-BE49-F238E27FC236}">
                <a16:creationId xmlns:a16="http://schemas.microsoft.com/office/drawing/2014/main" id="{729EA21A-4006-42A9-BBE4-2821A3EB0A8F}"/>
              </a:ext>
            </a:extLst>
          </p:cNvPr>
          <p:cNvSpPr txBox="1"/>
          <p:nvPr/>
        </p:nvSpPr>
        <p:spPr>
          <a:xfrm>
            <a:off x="15538394" y="9004343"/>
            <a:ext cx="4422758" cy="33641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ALIM HEYETİ</a:t>
            </a:r>
          </a:p>
          <a:p>
            <a:endParaRPr lang="tr-TR" sz="3200" b="1" dirty="0">
              <a:solidFill>
                <a:srgbClr val="D8AD65"/>
              </a:solidFill>
              <a:latin typeface="Myriad Pro Cond"/>
            </a:endParaRPr>
          </a:p>
          <a:p>
            <a:r>
              <a:rPr lang="tr-TR" sz="3200" b="1" dirty="0">
                <a:solidFill>
                  <a:schemeClr val="bg1"/>
                </a:solidFill>
                <a:latin typeface="Myriad Pro Cond"/>
              </a:rPr>
              <a:t>Ulaşım</a:t>
            </a:r>
          </a:p>
          <a:p>
            <a:r>
              <a:rPr lang="tr-TR" sz="3200" b="1" dirty="0">
                <a:solidFill>
                  <a:schemeClr val="bg1"/>
                </a:solidFill>
                <a:latin typeface="Myriad Pro Cond"/>
              </a:rPr>
              <a:t>Konaklama</a:t>
            </a:r>
          </a:p>
          <a:p>
            <a:r>
              <a:rPr lang="tr-TR" sz="3200" b="1" dirty="0">
                <a:solidFill>
                  <a:schemeClr val="bg1"/>
                </a:solidFill>
                <a:latin typeface="Myriad Pro Cond"/>
              </a:rPr>
              <a:t>Tanıtım-Organizasyon</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8" name="Metin kutusu 37">
            <a:extLst>
              <a:ext uri="{FF2B5EF4-FFF2-40B4-BE49-F238E27FC236}">
                <a16:creationId xmlns:a16="http://schemas.microsoft.com/office/drawing/2014/main" id="{0CBADB80-2407-43D4-B70E-70D5EFB45E13}"/>
              </a:ext>
            </a:extLst>
          </p:cNvPr>
          <p:cNvSpPr txBox="1"/>
          <p:nvPr/>
        </p:nvSpPr>
        <p:spPr>
          <a:xfrm>
            <a:off x="9581594" y="10582356"/>
            <a:ext cx="5597586" cy="3487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SANAL YURT DIŞI PAZARLAMA FAALİYETİ</a:t>
            </a:r>
          </a:p>
          <a:p>
            <a:endParaRPr lang="tr-TR" sz="800" b="1" dirty="0">
              <a:solidFill>
                <a:srgbClr val="D8AD65"/>
              </a:solidFill>
              <a:latin typeface="Myriad Pro Cond"/>
            </a:endParaRPr>
          </a:p>
          <a:p>
            <a:r>
              <a:rPr lang="tr-TR" sz="3200" b="1" dirty="0">
                <a:solidFill>
                  <a:schemeClr val="bg1"/>
                </a:solidFill>
                <a:latin typeface="Myriad Pro Cond"/>
              </a:rPr>
              <a:t>Platform</a:t>
            </a:r>
          </a:p>
          <a:p>
            <a:r>
              <a:rPr lang="tr-TR" sz="3200" b="1" dirty="0">
                <a:solidFill>
                  <a:schemeClr val="bg1"/>
                </a:solidFill>
                <a:latin typeface="Myriad Pro Cond"/>
              </a:rPr>
              <a:t>Tanıtım</a:t>
            </a:r>
          </a:p>
          <a:p>
            <a:r>
              <a:rPr lang="tr-TR" sz="3200" b="1" dirty="0">
                <a:solidFill>
                  <a:schemeClr val="bg1"/>
                </a:solidFill>
                <a:latin typeface="Myriad Pro Cond"/>
              </a:rPr>
              <a:t>Eşleştirme,B2B</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1309845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KOBİ VE KÜMELENME DESTEKLERİ DAİRE BAŞKANLIĞI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4380980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443735" y="970115"/>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4958002" y="1077290"/>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0" y="4714176"/>
            <a:ext cx="8915801" cy="5161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endParaRPr sz="3400" dirty="0"/>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extLst>
              <p:ext uri="{D42A27DB-BD31-4B8C-83A1-F6EECF244321}">
                <p14:modId xmlns:p14="http://schemas.microsoft.com/office/powerpoint/2010/main" val="1441172539"/>
              </p:ext>
            </p:extLst>
          </p:nvPr>
        </p:nvGraphicFramePr>
        <p:xfrm>
          <a:off x="3251571" y="3148761"/>
          <a:ext cx="17367507" cy="8206794"/>
        </p:xfrm>
        <a:graphic>
          <a:graphicData uri="http://schemas.openxmlformats.org/drawingml/2006/table">
            <a:tbl>
              <a:tblPr>
                <a:effectLst>
                  <a:outerShdw blurRad="50800" dist="50800" dir="5400000" algn="ctr" rotWithShape="0">
                    <a:schemeClr val="bg1"/>
                  </a:outerShdw>
                </a:effectLst>
                <a:tableStyleId>{3B4B98B0-60AC-42C2-AFA5-B58CD77FA1E5}</a:tableStyleId>
              </a:tblPr>
              <a:tblGrid>
                <a:gridCol w="4533810">
                  <a:extLst>
                    <a:ext uri="{9D8B030D-6E8A-4147-A177-3AD203B41FA5}">
                      <a16:colId xmlns:a16="http://schemas.microsoft.com/office/drawing/2014/main" val="20000"/>
                    </a:ext>
                  </a:extLst>
                </a:gridCol>
                <a:gridCol w="1679121">
                  <a:extLst>
                    <a:ext uri="{9D8B030D-6E8A-4147-A177-3AD203B41FA5}">
                      <a16:colId xmlns:a16="http://schemas.microsoft.com/office/drawing/2014/main" val="20001"/>
                    </a:ext>
                  </a:extLst>
                </a:gridCol>
                <a:gridCol w="3455703">
                  <a:extLst>
                    <a:ext uri="{9D8B030D-6E8A-4147-A177-3AD203B41FA5}">
                      <a16:colId xmlns:a16="http://schemas.microsoft.com/office/drawing/2014/main" val="20002"/>
                    </a:ext>
                  </a:extLst>
                </a:gridCol>
                <a:gridCol w="4617660">
                  <a:extLst>
                    <a:ext uri="{9D8B030D-6E8A-4147-A177-3AD203B41FA5}">
                      <a16:colId xmlns:a16="http://schemas.microsoft.com/office/drawing/2014/main" val="20003"/>
                    </a:ext>
                  </a:extLst>
                </a:gridCol>
                <a:gridCol w="3081213">
                  <a:extLst>
                    <a:ext uri="{9D8B030D-6E8A-4147-A177-3AD203B41FA5}">
                      <a16:colId xmlns:a16="http://schemas.microsoft.com/office/drawing/2014/main" val="20004"/>
                    </a:ext>
                  </a:extLst>
                </a:gridCol>
              </a:tblGrid>
              <a:tr h="1578766">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Kalemi</a:t>
                      </a:r>
                    </a:p>
                  </a:txBody>
                  <a:tcPr marL="7573" marR="7573" marT="7573" marB="0" anchor="ctr">
                    <a:lnL>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Oranı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 </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Limiti</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Süre/Adet</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Faydalanıcı</a:t>
                      </a:r>
                    </a:p>
                  </a:txBody>
                  <a:tcPr marL="7573" marR="7573" marT="7573" marB="0" anchor="ctr">
                    <a:lnL w="12700" cap="flat" cmpd="sng" algn="ctr">
                      <a:noFill/>
                      <a:prstDash val="solid"/>
                      <a:round/>
                      <a:headEnd type="none" w="med" len="med"/>
                      <a:tailEnd type="none" w="med" len="med"/>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7754">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İHTİYAÇ ANALİZİ, EĞİTİM,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DANIŞMANLIK, TANITIM</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75%</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u="none" strike="noStrike" dirty="0">
                          <a:solidFill>
                            <a:schemeClr val="bg1"/>
                          </a:solidFill>
                          <a:effectLst/>
                        </a:rPr>
                        <a:t>16.776.612 </a:t>
                      </a:r>
                      <a:r>
                        <a:rPr lang="tr-TR" sz="2800" u="none" strike="noStrike" kern="1200" dirty="0">
                          <a:solidFill>
                            <a:schemeClr val="bg1"/>
                          </a:solidFill>
                          <a:effectLst/>
                        </a:rPr>
                        <a:t>TL / Proje</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Proje süresince (36 Ay)</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İş Birliği </a:t>
                      </a:r>
                    </a:p>
                    <a:p>
                      <a:pPr algn="ctr" rtl="0" fontAlgn="ctr"/>
                      <a:r>
                        <a:rPr lang="tr-TR" sz="2800" u="none" strike="noStrike" dirty="0">
                          <a:solidFill>
                            <a:schemeClr val="bg1"/>
                          </a:solidFill>
                          <a:effectLst/>
                        </a:rPr>
                        <a:t>Kuruluşu</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605340">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3000" b="1" i="0" u="none" strike="noStrike" cap="none" normalizeH="0" baseline="0" dirty="0">
                          <a:ln>
                            <a:noFill/>
                          </a:ln>
                          <a:solidFill>
                            <a:schemeClr val="bg1"/>
                          </a:solidFill>
                          <a:effectLst/>
                          <a:latin typeface="Myriad Pro Cond"/>
                          <a:ea typeface="Calibri" pitchFamily="34" charset="0"/>
                          <a:cs typeface="Times New Roman" pitchFamily="18" charset="0"/>
                        </a:rPr>
                        <a:t>YURT DIŞI PAZARLAMA </a:t>
                      </a: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6.989.353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17593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YURT DIŞI PAZARLAMA </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19090372"/>
                  </a:ext>
                </a:extLst>
              </a:tr>
              <a:tr h="1336552">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altLang="tr-TR" sz="2800" u="none" strike="noStrike" cap="none" normalizeH="0" baseline="0" dirty="0">
                          <a:ln>
                            <a:noFill/>
                          </a:ln>
                          <a:solidFill>
                            <a:schemeClr val="bg1"/>
                          </a:solidFill>
                          <a:effectLst/>
                        </a:rPr>
                        <a:t>SANAL YURT DIŞI PAZARLAMA</a:t>
                      </a:r>
                      <a:endParaRPr lang="tr-TR" sz="2800" dirty="0">
                        <a:solidFill>
                          <a:schemeClr val="bg1"/>
                        </a:solidFill>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tr-TR" sz="2800" u="none" strike="noStrike" dirty="0">
                          <a:solidFill>
                            <a:schemeClr val="bg1"/>
                          </a:solidFill>
                          <a:effectLst/>
                        </a:rPr>
                        <a:t>2.235.542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96538804"/>
                  </a:ext>
                </a:extLst>
              </a:tr>
              <a:tr h="125171">
                <a:tc vMerge="1">
                  <a: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2000" b="1" i="0" u="none" strike="noStrike" kern="1200" cap="none" spc="0" normalizeH="0" baseline="0" dirty="0" err="1">
                          <a:ln>
                            <a:noFill/>
                          </a:ln>
                          <a:solidFill>
                            <a:srgbClr val="002060"/>
                          </a:solidFill>
                          <a:effectLst/>
                          <a:uFillTx/>
                          <a:latin typeface="Myriad Pro Cond"/>
                          <a:ea typeface="+mn-ea"/>
                          <a:cs typeface="+mn-cs"/>
                          <a:sym typeface="Helvetica Neue"/>
                        </a:rPr>
                        <a:t>Franchise</a:t>
                      </a:r>
                      <a:endPar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rtl="0" fontAlgn="ctr"/>
                      <a:r>
                        <a:rPr lang="tr-TR" sz="2800" u="none" strike="noStrike" dirty="0">
                          <a:solidFill>
                            <a:schemeClr val="bg1"/>
                          </a:solidFill>
                          <a:effectLst/>
                        </a:rPr>
                        <a:t>4.192.994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35378375"/>
                  </a:ext>
                </a:extLst>
              </a:tr>
              <a:tr h="966347">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ALIM HEYETİ</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3629030001"/>
                  </a:ext>
                </a:extLst>
              </a:tr>
              <a:tr h="1300931">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İSTİHDAM</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a:txBody>
                    <a:bodyPr/>
                    <a:lstStyle/>
                    <a:p>
                      <a:pPr algn="ctr" rtl="0" fontAlgn="ctr"/>
                      <a:r>
                        <a:rPr lang="tr-TR" sz="2800" u="none" strike="noStrike" dirty="0">
                          <a:solidFill>
                            <a:schemeClr val="bg1"/>
                          </a:solidFill>
                          <a:effectLst/>
                        </a:rPr>
                        <a:t>Emsal İstihdam Gideri</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2800" u="none" strike="noStrike" cap="none" spc="0" baseline="0" dirty="0">
                          <a:solidFill>
                            <a:schemeClr val="bg1"/>
                          </a:solidFill>
                          <a:effectLst/>
                          <a:uFillTx/>
                          <a:sym typeface="Helvetica Neue"/>
                        </a:rPr>
                        <a:t>2 kişi; proje süresince</a:t>
                      </a:r>
                      <a:endParaRPr lang="tr-TR" sz="2800" dirty="0">
                        <a:solidFill>
                          <a:schemeClr val="bg1"/>
                        </a:solidFill>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666135293"/>
                  </a:ext>
                </a:extLst>
              </a:tr>
            </a:tbl>
          </a:graphicData>
        </a:graphic>
      </p:graphicFrame>
    </p:spTree>
    <p:extLst>
      <p:ext uri="{BB962C8B-B14F-4D97-AF65-F5344CB8AC3E}">
        <p14:creationId xmlns:p14="http://schemas.microsoft.com/office/powerpoint/2010/main" val="417390647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İHRACAT KONSORSİYUMU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2094801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3"/>
          <a:stretch>
            <a:fillRect/>
          </a:stretch>
        </p:blipFill>
        <p:spPr>
          <a:xfrm>
            <a:off x="13273329" y="7401682"/>
            <a:ext cx="7480508" cy="5561199"/>
          </a:xfrm>
          <a:prstGeom prst="rect">
            <a:avLst/>
          </a:prstGeom>
          <a:effectLst/>
        </p:spPr>
      </p:pic>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Group"/>
          <p:cNvGrpSpPr/>
          <p:nvPr/>
        </p:nvGrpSpPr>
        <p:grpSpPr>
          <a:xfrm>
            <a:off x="4582238" y="671295"/>
            <a:ext cx="15556672" cy="1394492"/>
            <a:chOff x="-12700" y="-12699"/>
            <a:chExt cx="12192954" cy="1394491"/>
          </a:xfrm>
        </p:grpSpPr>
        <p:grpSp>
          <p:nvGrpSpPr>
            <p:cNvPr id="19" name="Rectangle"/>
            <p:cNvGrpSpPr/>
            <p:nvPr/>
          </p:nvGrpSpPr>
          <p:grpSpPr>
            <a:xfrm>
              <a:off x="-12700" y="-12700"/>
              <a:ext cx="12192955" cy="1394492"/>
              <a:chOff x="0" y="0"/>
              <a:chExt cx="12192954" cy="1394491"/>
            </a:xfrm>
          </p:grpSpPr>
          <p:sp>
            <p:nvSpPr>
              <p:cNvPr id="21"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p:cNvPicPr>
                <a:picLocks/>
              </p:cNvPicPr>
              <p:nvPr/>
            </p:nvPicPr>
            <p:blipFill>
              <a:blip r:embed="rId6"/>
              <a:stretch>
                <a:fillRect/>
              </a:stretch>
            </p:blipFill>
            <p:spPr>
              <a:xfrm>
                <a:off x="0" y="-1"/>
                <a:ext cx="12192955" cy="1394493"/>
              </a:xfrm>
              <a:prstGeom prst="rect">
                <a:avLst/>
              </a:prstGeom>
              <a:effectLst/>
            </p:spPr>
          </p:pic>
        </p:grpSp>
        <p:sp>
          <p:nvSpPr>
            <p:cNvPr id="20"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3" name="YENİ NESİL İHRACAT DESTEKLERİ"/>
          <p:cNvSpPr txBox="1"/>
          <p:nvPr/>
        </p:nvSpPr>
        <p:spPr>
          <a:xfrm>
            <a:off x="4950131" y="794967"/>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İHRACAT KONSORSİYUMU DESTEĞİ</a:t>
            </a:r>
            <a:endParaRPr sz="6000" dirty="0">
              <a:latin typeface="Calibri" panose="020F0502020204030204" pitchFamily="34" charset="0"/>
            </a:endParaRPr>
          </a:p>
        </p:txBody>
      </p:sp>
      <p:grpSp>
        <p:nvGrpSpPr>
          <p:cNvPr id="40" name="Group">
            <a:extLst>
              <a:ext uri="{FF2B5EF4-FFF2-40B4-BE49-F238E27FC236}">
                <a16:creationId xmlns:a16="http://schemas.microsoft.com/office/drawing/2014/main" id="{72005E3C-B932-48EA-9DBD-19E59E3E8BA3}"/>
              </a:ext>
            </a:extLst>
          </p:cNvPr>
          <p:cNvGrpSpPr/>
          <p:nvPr/>
        </p:nvGrpSpPr>
        <p:grpSpPr>
          <a:xfrm>
            <a:off x="3794269" y="1677104"/>
            <a:ext cx="16795461" cy="5923820"/>
            <a:chOff x="-7911244" y="-1230521"/>
            <a:chExt cx="11052298" cy="2738570"/>
          </a:xfrm>
        </p:grpSpPr>
        <p:pic>
          <p:nvPicPr>
            <p:cNvPr id="45" name="Rectangle Rectangle" descr="Rectangle Rectangle">
              <a:extLst>
                <a:ext uri="{FF2B5EF4-FFF2-40B4-BE49-F238E27FC236}">
                  <a16:creationId xmlns:a16="http://schemas.microsoft.com/office/drawing/2014/main" id="{05670079-F890-469E-BA96-D1776B3DF8DC}"/>
                </a:ext>
              </a:extLst>
            </p:cNvPr>
            <p:cNvPicPr>
              <a:picLocks/>
            </p:cNvPicPr>
            <p:nvPr/>
          </p:nvPicPr>
          <p:blipFill>
            <a:blip r:embed="rId3"/>
            <a:stretch>
              <a:fillRect/>
            </a:stretch>
          </p:blipFill>
          <p:spPr>
            <a:xfrm>
              <a:off x="-7911244" y="-807196"/>
              <a:ext cx="11052298" cy="1969641"/>
            </a:xfrm>
            <a:prstGeom prst="rect">
              <a:avLst/>
            </a:prstGeom>
            <a:effectLst/>
          </p:spPr>
        </p:pic>
        <p:sp>
          <p:nvSpPr>
            <p:cNvPr id="42" name="İhracata yönelik mevcut ve yeni destek programları bütüncül olarak tek çatı altında">
              <a:extLst>
                <a:ext uri="{FF2B5EF4-FFF2-40B4-BE49-F238E27FC236}">
                  <a16:creationId xmlns:a16="http://schemas.microsoft.com/office/drawing/2014/main" id="{64B2CD3A-396B-4BE6-9A92-3B2957554149}"/>
                </a:ext>
              </a:extLst>
            </p:cNvPr>
            <p:cNvSpPr txBox="1"/>
            <p:nvPr/>
          </p:nvSpPr>
          <p:spPr>
            <a:xfrm>
              <a:off x="-7572934" y="-1230521"/>
              <a:ext cx="10503693" cy="273857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algn="just"/>
              <a:r>
                <a:rPr lang="tr-TR" sz="3600" dirty="0"/>
                <a:t>İhracat Konsorsiyumu Statüsü;</a:t>
              </a:r>
            </a:p>
            <a:p>
              <a:pPr algn="just"/>
              <a:r>
                <a:rPr lang="tr-TR" sz="3600" b="0" dirty="0">
                  <a:solidFill>
                    <a:schemeClr val="bg1"/>
                  </a:solidFill>
                </a:rPr>
                <a:t>ihracatçıları örgütlendirmek ve aralarındaki işbirliğini yurt dışı pazarlardaki fırsat ve tehditler çerçevesinde geliştirmek suretiyle ihracatı artırmak, ihracatçı sektörlerimizin ortak hareket etmelerini ve uzmanlaşma temelinde ölçek ekonomileri sağlamak üzere kurulan ve şirketler ile aracılık sözleşmesi imzalayarak; sözleşme konusu malları küresel pazarlara ihraç etmeleri sürecine destek olan şirketler statü almak için Bakanlığa başvurur.</a:t>
              </a:r>
            </a:p>
          </p:txBody>
        </p:sp>
      </p:grpSp>
      <p:sp>
        <p:nvSpPr>
          <p:cNvPr id="26" name="Yuvarlatılmış Dikdörtgen 13">
            <a:extLst>
              <a:ext uri="{FF2B5EF4-FFF2-40B4-BE49-F238E27FC236}">
                <a16:creationId xmlns:a16="http://schemas.microsoft.com/office/drawing/2014/main" id="{8F6352F0-291E-4CF3-B8B8-D27221C247BB}"/>
              </a:ext>
            </a:extLst>
          </p:cNvPr>
          <p:cNvSpPr/>
          <p:nvPr/>
        </p:nvSpPr>
        <p:spPr>
          <a:xfrm>
            <a:off x="3837868" y="8909115"/>
            <a:ext cx="8695183" cy="39167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38E11587-339B-4F48-90F9-514D0DF3D9B3}"/>
              </a:ext>
            </a:extLst>
          </p:cNvPr>
          <p:cNvSpPr txBox="1"/>
          <p:nvPr/>
        </p:nvSpPr>
        <p:spPr>
          <a:xfrm>
            <a:off x="4755025" y="9309323"/>
            <a:ext cx="6959035" cy="284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rgbClr val="D8AD65"/>
                </a:solidFill>
                <a:effectLst/>
                <a:uFillTx/>
                <a:latin typeface="Myriad Pro Cond"/>
                <a:sym typeface="Helvetica Neue"/>
              </a:rPr>
              <a:t>İhracat Konsorsiyumu Desteği</a:t>
            </a:r>
          </a:p>
          <a:p>
            <a:pPr marL="0" marR="0" indent="0" algn="ctr" defTabSz="2438338" rtl="0" fontAlgn="auto" latinLnBrk="0" hangingPunct="0">
              <a:lnSpc>
                <a:spcPct val="100000"/>
              </a:lnSpc>
              <a:spcBef>
                <a:spcPts val="0"/>
              </a:spcBef>
              <a:spcAft>
                <a:spcPts val="0"/>
              </a:spcAft>
              <a:buClrTx/>
              <a:buSzTx/>
              <a:buFontTx/>
              <a:buNone/>
              <a:tabLst/>
            </a:pPr>
            <a:endParaRPr kumimoji="0" lang="tr-TR" sz="36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Destek Miktarı: 27.962.050/ Yıl</a:t>
            </a:r>
          </a:p>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chemeClr val="bg1"/>
                </a:solidFill>
                <a:effectLst/>
                <a:uFillTx/>
                <a:latin typeface="Myriad Pro Cond"/>
                <a:sym typeface="Helvetica Neue"/>
              </a:rPr>
              <a:t>Destek Oranı: %50</a:t>
            </a: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5 Yıl Boyunca</a:t>
            </a:r>
            <a:endParaRPr kumimoji="0" lang="tr-TR" sz="3600" b="1" i="0" u="none" strike="noStrike" cap="none" spc="0" normalizeH="0" baseline="0" dirty="0">
              <a:ln>
                <a:noFill/>
              </a:ln>
              <a:solidFill>
                <a:schemeClr val="bg1"/>
              </a:solidFill>
              <a:effectLst/>
              <a:uFillTx/>
              <a:latin typeface="Myriad Pro Cond"/>
              <a:sym typeface="Helvetica Neue"/>
            </a:endParaRPr>
          </a:p>
        </p:txBody>
      </p:sp>
      <p:pic>
        <p:nvPicPr>
          <p:cNvPr id="27" name="Resim 26"/>
          <p:cNvPicPr>
            <a:picLocks noChangeAspect="1"/>
          </p:cNvPicPr>
          <p:nvPr/>
        </p:nvPicPr>
        <p:blipFill>
          <a:blip r:embed="rId7"/>
          <a:stretch>
            <a:fillRect/>
          </a:stretch>
        </p:blipFill>
        <p:spPr>
          <a:xfrm>
            <a:off x="4497484" y="7559339"/>
            <a:ext cx="6334293" cy="1127858"/>
          </a:xfrm>
          <a:prstGeom prst="rect">
            <a:avLst/>
          </a:prstGeom>
        </p:spPr>
      </p:pic>
      <p:sp>
        <p:nvSpPr>
          <p:cNvPr id="28" name="Metin kutusu 27">
            <a:extLst>
              <a:ext uri="{FF2B5EF4-FFF2-40B4-BE49-F238E27FC236}">
                <a16:creationId xmlns:a16="http://schemas.microsoft.com/office/drawing/2014/main" id="{F1E01B3D-21E7-4719-88FC-FB418107CCAB}"/>
              </a:ext>
            </a:extLst>
          </p:cNvPr>
          <p:cNvSpPr txBox="1"/>
          <p:nvPr/>
        </p:nvSpPr>
        <p:spPr>
          <a:xfrm>
            <a:off x="12358722" y="8012235"/>
            <a:ext cx="9272079" cy="57032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Desteklenen Faaliyetler/Giderler;</a:t>
            </a:r>
          </a:p>
          <a:p>
            <a:pPr lvl="2" indent="0" defTabSz="914400" hangingPunct="1">
              <a:buClr>
                <a:srgbClr val="990000"/>
              </a:buClr>
              <a:defRPr/>
            </a:pPr>
            <a:endParaRPr lang="tr-TR" sz="3600" b="1" dirty="0">
              <a:solidFill>
                <a:srgbClr val="D8AD65"/>
              </a:solidFill>
              <a:latin typeface="Myriad Pro Cond"/>
              <a:cs typeface="Arial" pitchFamily="34" charset="0"/>
            </a:endParaRPr>
          </a:p>
          <a:p>
            <a:pPr marL="342900" lvl="3" indent="0">
              <a:buClr>
                <a:srgbClr val="990000"/>
              </a:buClr>
              <a:defRPr/>
            </a:pPr>
            <a:r>
              <a:rPr lang="tr-TR" sz="3600" b="1" dirty="0">
                <a:solidFill>
                  <a:schemeClr val="bg1"/>
                </a:solidFill>
                <a:latin typeface="Myriad Pro Cond"/>
              </a:rPr>
              <a:t>Tanıtım</a:t>
            </a:r>
          </a:p>
          <a:p>
            <a:pPr marL="342900" lvl="3" indent="0">
              <a:buClr>
                <a:srgbClr val="990000"/>
              </a:buClr>
              <a:defRPr/>
            </a:pPr>
            <a:r>
              <a:rPr lang="tr-TR" sz="3600" b="1" dirty="0">
                <a:solidFill>
                  <a:schemeClr val="bg1"/>
                </a:solidFill>
                <a:latin typeface="Myriad Pro Cond"/>
              </a:rPr>
              <a:t>Pazarlama</a:t>
            </a:r>
          </a:p>
          <a:p>
            <a:pPr marL="342900" lvl="3" indent="0">
              <a:buClr>
                <a:srgbClr val="990000"/>
              </a:buClr>
              <a:defRPr/>
            </a:pPr>
            <a:r>
              <a:rPr lang="tr-TR" sz="3600" b="1" dirty="0">
                <a:solidFill>
                  <a:schemeClr val="bg1"/>
                </a:solidFill>
                <a:latin typeface="Myriad Pro Cond"/>
              </a:rPr>
              <a:t>Pazar Araştırması</a:t>
            </a:r>
          </a:p>
          <a:p>
            <a:pPr marL="342900" lvl="3" indent="0">
              <a:buClr>
                <a:srgbClr val="990000"/>
              </a:buClr>
              <a:defRPr/>
            </a:pPr>
            <a:r>
              <a:rPr lang="tr-TR" sz="3600" b="1" dirty="0">
                <a:solidFill>
                  <a:schemeClr val="bg1"/>
                </a:solidFill>
                <a:latin typeface="Myriad Pro Cond"/>
              </a:rPr>
              <a:t>Rapor Satın Alma</a:t>
            </a:r>
          </a:p>
          <a:p>
            <a:pPr marL="342900" lvl="3" indent="0">
              <a:buClr>
                <a:srgbClr val="990000"/>
              </a:buClr>
              <a:defRPr/>
            </a:pPr>
            <a:r>
              <a:rPr lang="tr-TR" sz="3600" b="1" dirty="0">
                <a:solidFill>
                  <a:schemeClr val="bg1"/>
                </a:solidFill>
                <a:latin typeface="Myriad Pro Cond"/>
              </a:rPr>
              <a:t> Danışmanlık</a:t>
            </a:r>
          </a:p>
          <a:p>
            <a:pPr marL="342900" lvl="3" indent="0">
              <a:buClr>
                <a:srgbClr val="990000"/>
              </a:buClr>
              <a:defRPr/>
            </a:pPr>
            <a:r>
              <a:rPr lang="tr-TR" sz="3600" b="1" dirty="0">
                <a:solidFill>
                  <a:schemeClr val="bg1"/>
                </a:solidFill>
                <a:latin typeface="Myriad Pro Cond"/>
              </a:rPr>
              <a:t>Eğitim</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26941357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FD2192D4-A9EC-4AA6-984F-11F52F6236A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D09144AF-827A-4755-9885-A6E8C9B2D1F7}"/>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FD760A-BA14-4A18-BDBB-626605B49BFD}"/>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48FD4A38-CA66-4603-A8EE-C90321DF702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FE1FD82-66C5-4E42-9667-40211899AA53}"/>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3CB51D2F-4FBA-46C4-A51A-E2E9BEA11E8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45CC41DE-D63F-42BD-B495-9A6C52F9D83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A3503D2D-5AD3-43AD-87A1-5968D286DB5E}"/>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D77E1F67-1D43-492F-BE8B-501771FD64E2}"/>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9EB08ADE-0683-480A-9B4B-1F16F84535C8}"/>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F546FEB9-8F72-4E9B-BDF5-85448A844F22}"/>
              </a:ext>
            </a:extLst>
          </p:cNvPr>
          <p:cNvGrpSpPr/>
          <p:nvPr/>
        </p:nvGrpSpPr>
        <p:grpSpPr>
          <a:xfrm>
            <a:off x="4598380" y="4115947"/>
            <a:ext cx="3972797" cy="2469009"/>
            <a:chOff x="0" y="0"/>
            <a:chExt cx="3645046" cy="2434509"/>
          </a:xfrm>
        </p:grpSpPr>
        <p:pic>
          <p:nvPicPr>
            <p:cNvPr id="13" name="Image" descr="Image">
              <a:extLst>
                <a:ext uri="{FF2B5EF4-FFF2-40B4-BE49-F238E27FC236}">
                  <a16:creationId xmlns:a16="http://schemas.microsoft.com/office/drawing/2014/main" id="{3BEF626C-50C0-499B-ADA7-E7B6C77CD5EB}"/>
                </a:ext>
              </a:extLst>
            </p:cNvPr>
            <p:cNvPicPr>
              <a:picLocks noChangeAspect="1"/>
            </p:cNvPicPr>
            <p:nvPr/>
          </p:nvPicPr>
          <p:blipFill>
            <a:blip r:embed="rId4"/>
            <a:stretch>
              <a:fillRect/>
            </a:stretch>
          </p:blipFill>
          <p:spPr>
            <a:xfrm>
              <a:off x="0" y="0"/>
              <a:ext cx="3645046" cy="2434509"/>
            </a:xfrm>
            <a:prstGeom prst="rect">
              <a:avLst/>
            </a:prstGeom>
            <a:ln w="3175" cap="flat">
              <a:noFill/>
              <a:miter lim="400000"/>
            </a:ln>
            <a:effectLst>
              <a:outerShdw blurRad="114300" dist="50800" dir="5400000" rotWithShape="0">
                <a:srgbClr val="000000">
                  <a:alpha val="68337"/>
                </a:srgbClr>
              </a:outerShdw>
            </a:effectLst>
          </p:spPr>
        </p:pic>
        <p:sp>
          <p:nvSpPr>
            <p:cNvPr id="14" name="HARCA">
              <a:extLst>
                <a:ext uri="{FF2B5EF4-FFF2-40B4-BE49-F238E27FC236}">
                  <a16:creationId xmlns:a16="http://schemas.microsoft.com/office/drawing/2014/main" id="{BAE5353E-64EB-461E-913F-C80E12C5C56E}"/>
                </a:ext>
              </a:extLst>
            </p:cNvPr>
            <p:cNvSpPr txBox="1"/>
            <p:nvPr/>
          </p:nvSpPr>
          <p:spPr>
            <a:xfrm>
              <a:off x="1659482" y="854953"/>
              <a:ext cx="1817490" cy="74260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HARCA</a:t>
              </a:r>
            </a:p>
          </p:txBody>
        </p:sp>
      </p:grpSp>
      <p:grpSp>
        <p:nvGrpSpPr>
          <p:cNvPr id="15" name="Group">
            <a:extLst>
              <a:ext uri="{FF2B5EF4-FFF2-40B4-BE49-F238E27FC236}">
                <a16:creationId xmlns:a16="http://schemas.microsoft.com/office/drawing/2014/main" id="{055C9FB2-6AF0-4113-87C2-8B36A83DB15E}"/>
              </a:ext>
            </a:extLst>
          </p:cNvPr>
          <p:cNvGrpSpPr/>
          <p:nvPr/>
        </p:nvGrpSpPr>
        <p:grpSpPr>
          <a:xfrm>
            <a:off x="8429185" y="4112135"/>
            <a:ext cx="4421336" cy="2382431"/>
            <a:chOff x="0" y="0"/>
            <a:chExt cx="3567070" cy="2382429"/>
          </a:xfrm>
        </p:grpSpPr>
        <p:pic>
          <p:nvPicPr>
            <p:cNvPr id="16" name="Image" descr="Image">
              <a:extLst>
                <a:ext uri="{FF2B5EF4-FFF2-40B4-BE49-F238E27FC236}">
                  <a16:creationId xmlns:a16="http://schemas.microsoft.com/office/drawing/2014/main" id="{B94281E8-8DD5-4082-A910-2BAA8E45623D}"/>
                </a:ext>
              </a:extLst>
            </p:cNvPr>
            <p:cNvPicPr>
              <a:picLocks noChangeAspect="1"/>
            </p:cNvPicPr>
            <p:nvPr/>
          </p:nvPicPr>
          <p:blipFill>
            <a:blip r:embed="rId5"/>
            <a:stretch>
              <a:fillRect/>
            </a:stretch>
          </p:blipFill>
          <p:spPr>
            <a:xfrm>
              <a:off x="0" y="0"/>
              <a:ext cx="3567070" cy="2382429"/>
            </a:xfrm>
            <a:prstGeom prst="rect">
              <a:avLst/>
            </a:prstGeom>
            <a:ln w="3175" cap="flat">
              <a:noFill/>
              <a:miter lim="400000"/>
            </a:ln>
            <a:effectLst>
              <a:outerShdw blurRad="114300" dist="50800" dir="5400000" rotWithShape="0">
                <a:srgbClr val="000000">
                  <a:alpha val="68337"/>
                </a:srgbClr>
              </a:outerShdw>
            </a:effectLst>
          </p:spPr>
        </p:pic>
        <p:sp>
          <p:nvSpPr>
            <p:cNvPr id="17" name="BAŞVUR">
              <a:extLst>
                <a:ext uri="{FF2B5EF4-FFF2-40B4-BE49-F238E27FC236}">
                  <a16:creationId xmlns:a16="http://schemas.microsoft.com/office/drawing/2014/main" id="{01139A82-3788-41CE-839C-3748165FAF23}"/>
                </a:ext>
              </a:extLst>
            </p:cNvPr>
            <p:cNvSpPr txBox="1"/>
            <p:nvPr/>
          </p:nvSpPr>
          <p:spPr>
            <a:xfrm>
              <a:off x="1689832" y="819059"/>
              <a:ext cx="1835774" cy="71726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BAŞVUR</a:t>
              </a:r>
            </a:p>
          </p:txBody>
        </p:sp>
      </p:grpSp>
      <p:grpSp>
        <p:nvGrpSpPr>
          <p:cNvPr id="18" name="Group">
            <a:extLst>
              <a:ext uri="{FF2B5EF4-FFF2-40B4-BE49-F238E27FC236}">
                <a16:creationId xmlns:a16="http://schemas.microsoft.com/office/drawing/2014/main" id="{DDFFC524-219F-4DE7-83F9-729A5C830A15}"/>
              </a:ext>
            </a:extLst>
          </p:cNvPr>
          <p:cNvGrpSpPr/>
          <p:nvPr/>
        </p:nvGrpSpPr>
        <p:grpSpPr>
          <a:xfrm>
            <a:off x="12713792" y="4115947"/>
            <a:ext cx="4334709" cy="2411806"/>
            <a:chOff x="-67236" y="268667"/>
            <a:chExt cx="3687367" cy="2434509"/>
          </a:xfrm>
        </p:grpSpPr>
        <p:pic>
          <p:nvPicPr>
            <p:cNvPr id="19" name="Image" descr="Image">
              <a:extLst>
                <a:ext uri="{FF2B5EF4-FFF2-40B4-BE49-F238E27FC236}">
                  <a16:creationId xmlns:a16="http://schemas.microsoft.com/office/drawing/2014/main" id="{EC2269BC-67A6-49D7-947A-9D2EFABE1B6C}"/>
                </a:ext>
              </a:extLst>
            </p:cNvPr>
            <p:cNvPicPr>
              <a:picLocks noChangeAspect="1"/>
            </p:cNvPicPr>
            <p:nvPr/>
          </p:nvPicPr>
          <p:blipFill>
            <a:blip r:embed="rId6"/>
            <a:stretch>
              <a:fillRect/>
            </a:stretch>
          </p:blipFill>
          <p:spPr>
            <a:xfrm>
              <a:off x="-67236" y="268667"/>
              <a:ext cx="3687367" cy="2434509"/>
            </a:xfrm>
            <a:prstGeom prst="rect">
              <a:avLst/>
            </a:prstGeom>
            <a:ln w="3175" cap="flat">
              <a:noFill/>
              <a:miter lim="400000"/>
            </a:ln>
            <a:effectLst>
              <a:outerShdw blurRad="114300" dist="50800" dir="5400000" rotWithShape="0">
                <a:srgbClr val="000000">
                  <a:alpha val="68337"/>
                </a:srgbClr>
              </a:outerShdw>
            </a:effectLst>
          </p:spPr>
        </p:pic>
        <p:sp>
          <p:nvSpPr>
            <p:cNvPr id="20" name="BELGELE">
              <a:extLst>
                <a:ext uri="{FF2B5EF4-FFF2-40B4-BE49-F238E27FC236}">
                  <a16:creationId xmlns:a16="http://schemas.microsoft.com/office/drawing/2014/main" id="{4DB8FE48-1E9E-4727-8FCE-A900A02416DE}"/>
                </a:ext>
              </a:extLst>
            </p:cNvPr>
            <p:cNvSpPr txBox="1"/>
            <p:nvPr/>
          </p:nvSpPr>
          <p:spPr>
            <a:xfrm>
              <a:off x="1666298" y="1066646"/>
              <a:ext cx="1881429" cy="74145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BELGELE</a:t>
              </a:r>
            </a:p>
          </p:txBody>
        </p:sp>
      </p:grpSp>
      <p:grpSp>
        <p:nvGrpSpPr>
          <p:cNvPr id="21" name="Group">
            <a:extLst>
              <a:ext uri="{FF2B5EF4-FFF2-40B4-BE49-F238E27FC236}">
                <a16:creationId xmlns:a16="http://schemas.microsoft.com/office/drawing/2014/main" id="{5A20540D-B6AF-4277-BED6-ED9BD7E1BC49}"/>
              </a:ext>
            </a:extLst>
          </p:cNvPr>
          <p:cNvGrpSpPr/>
          <p:nvPr/>
        </p:nvGrpSpPr>
        <p:grpSpPr>
          <a:xfrm>
            <a:off x="4598380" y="8973601"/>
            <a:ext cx="3603713" cy="2406905"/>
            <a:chOff x="0" y="0"/>
            <a:chExt cx="3603712" cy="2406903"/>
          </a:xfrm>
        </p:grpSpPr>
        <p:pic>
          <p:nvPicPr>
            <p:cNvPr id="22" name="Image" descr="Image">
              <a:extLst>
                <a:ext uri="{FF2B5EF4-FFF2-40B4-BE49-F238E27FC236}">
                  <a16:creationId xmlns:a16="http://schemas.microsoft.com/office/drawing/2014/main" id="{A01AE08C-1000-48E4-BF44-A9A8A736B9E0}"/>
                </a:ext>
              </a:extLst>
            </p:cNvPr>
            <p:cNvPicPr>
              <a:picLocks noChangeAspect="1"/>
            </p:cNvPicPr>
            <p:nvPr/>
          </p:nvPicPr>
          <p:blipFill>
            <a:blip r:embed="rId4"/>
            <a:stretch>
              <a:fillRect/>
            </a:stretch>
          </p:blipFill>
          <p:spPr>
            <a:xfrm>
              <a:off x="0" y="0"/>
              <a:ext cx="3603712" cy="2406903"/>
            </a:xfrm>
            <a:prstGeom prst="rect">
              <a:avLst/>
            </a:prstGeom>
            <a:ln w="3175" cap="flat">
              <a:noFill/>
              <a:miter lim="400000"/>
            </a:ln>
            <a:effectLst>
              <a:outerShdw blurRad="114300" dist="50800" dir="5400000" rotWithShape="0">
                <a:srgbClr val="000000">
                  <a:alpha val="68337"/>
                </a:srgbClr>
              </a:outerShdw>
            </a:effectLst>
          </p:spPr>
        </p:pic>
        <p:sp>
          <p:nvSpPr>
            <p:cNvPr id="23" name="BAŞVUR">
              <a:extLst>
                <a:ext uri="{FF2B5EF4-FFF2-40B4-BE49-F238E27FC236}">
                  <a16:creationId xmlns:a16="http://schemas.microsoft.com/office/drawing/2014/main" id="{231CBE98-DE7B-45A9-AC73-BBF71EAA8290}"/>
                </a:ext>
              </a:extLst>
            </p:cNvPr>
            <p:cNvSpPr txBox="1"/>
            <p:nvPr/>
          </p:nvSpPr>
          <p:spPr>
            <a:xfrm>
              <a:off x="1432640" y="823612"/>
              <a:ext cx="2130770" cy="73418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BAŞVUR</a:t>
              </a:r>
            </a:p>
          </p:txBody>
        </p:sp>
      </p:grpSp>
      <p:grpSp>
        <p:nvGrpSpPr>
          <p:cNvPr id="24" name="Group">
            <a:extLst>
              <a:ext uri="{FF2B5EF4-FFF2-40B4-BE49-F238E27FC236}">
                <a16:creationId xmlns:a16="http://schemas.microsoft.com/office/drawing/2014/main" id="{31E6396B-DBD4-4A19-9BBA-574A1AD226DA}"/>
              </a:ext>
            </a:extLst>
          </p:cNvPr>
          <p:cNvGrpSpPr/>
          <p:nvPr/>
        </p:nvGrpSpPr>
        <p:grpSpPr>
          <a:xfrm>
            <a:off x="8707599" y="9000080"/>
            <a:ext cx="3524425" cy="2353948"/>
            <a:chOff x="0" y="0"/>
            <a:chExt cx="3524424" cy="2353946"/>
          </a:xfrm>
        </p:grpSpPr>
        <p:pic>
          <p:nvPicPr>
            <p:cNvPr id="25" name="Image" descr="Image">
              <a:extLst>
                <a:ext uri="{FF2B5EF4-FFF2-40B4-BE49-F238E27FC236}">
                  <a16:creationId xmlns:a16="http://schemas.microsoft.com/office/drawing/2014/main" id="{B0CF7379-A158-47D6-9626-FCF1CD1EBD7F}"/>
                </a:ext>
              </a:extLst>
            </p:cNvPr>
            <p:cNvPicPr>
              <a:picLocks noChangeAspect="1"/>
            </p:cNvPicPr>
            <p:nvPr/>
          </p:nvPicPr>
          <p:blipFill>
            <a:blip r:embed="rId5"/>
            <a:stretch>
              <a:fillRect/>
            </a:stretch>
          </p:blipFill>
          <p:spPr>
            <a:xfrm>
              <a:off x="0" y="0"/>
              <a:ext cx="3524424" cy="2353946"/>
            </a:xfrm>
            <a:prstGeom prst="rect">
              <a:avLst/>
            </a:prstGeom>
            <a:ln w="3175" cap="flat">
              <a:noFill/>
              <a:miter lim="400000"/>
            </a:ln>
            <a:effectLst>
              <a:outerShdw blurRad="114300" dist="50800" dir="5400000" rotWithShape="0">
                <a:srgbClr val="000000">
                  <a:alpha val="68337"/>
                </a:srgbClr>
              </a:outerShdw>
            </a:effectLst>
          </p:spPr>
        </p:pic>
        <p:sp>
          <p:nvSpPr>
            <p:cNvPr id="26" name="ONAY AL">
              <a:extLst>
                <a:ext uri="{FF2B5EF4-FFF2-40B4-BE49-F238E27FC236}">
                  <a16:creationId xmlns:a16="http://schemas.microsoft.com/office/drawing/2014/main" id="{833FF1A2-C22F-4E07-89DE-17CA81754C1C}"/>
                </a:ext>
              </a:extLst>
            </p:cNvPr>
            <p:cNvSpPr txBox="1"/>
            <p:nvPr/>
          </p:nvSpPr>
          <p:spPr>
            <a:xfrm>
              <a:off x="1493404" y="822628"/>
              <a:ext cx="1857036" cy="70868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ONAY AL</a:t>
              </a:r>
            </a:p>
          </p:txBody>
        </p:sp>
      </p:grpSp>
      <p:grpSp>
        <p:nvGrpSpPr>
          <p:cNvPr id="27" name="Group">
            <a:extLst>
              <a:ext uri="{FF2B5EF4-FFF2-40B4-BE49-F238E27FC236}">
                <a16:creationId xmlns:a16="http://schemas.microsoft.com/office/drawing/2014/main" id="{9550959E-731D-43B6-BAB6-174886ED3164}"/>
              </a:ext>
            </a:extLst>
          </p:cNvPr>
          <p:cNvGrpSpPr/>
          <p:nvPr/>
        </p:nvGrpSpPr>
        <p:grpSpPr>
          <a:xfrm>
            <a:off x="12850521" y="8948935"/>
            <a:ext cx="4012467" cy="2456238"/>
            <a:chOff x="0" y="0"/>
            <a:chExt cx="4012465" cy="2456237"/>
          </a:xfrm>
        </p:grpSpPr>
        <p:pic>
          <p:nvPicPr>
            <p:cNvPr id="28" name="Image" descr="Image">
              <a:extLst>
                <a:ext uri="{FF2B5EF4-FFF2-40B4-BE49-F238E27FC236}">
                  <a16:creationId xmlns:a16="http://schemas.microsoft.com/office/drawing/2014/main" id="{D562BE2C-9584-483C-AB72-8C42F82E0168}"/>
                </a:ext>
              </a:extLst>
            </p:cNvPr>
            <p:cNvPicPr>
              <a:picLocks noChangeAspect="1"/>
            </p:cNvPicPr>
            <p:nvPr/>
          </p:nvPicPr>
          <p:blipFill>
            <a:blip r:embed="rId6"/>
            <a:stretch>
              <a:fillRect/>
            </a:stretch>
          </p:blipFill>
          <p:spPr>
            <a:xfrm>
              <a:off x="0" y="0"/>
              <a:ext cx="3720276" cy="2456237"/>
            </a:xfrm>
            <a:prstGeom prst="rect">
              <a:avLst/>
            </a:prstGeom>
            <a:ln w="3175" cap="flat">
              <a:noFill/>
              <a:miter lim="400000"/>
            </a:ln>
            <a:effectLst>
              <a:outerShdw blurRad="114300" dist="50800" dir="5400000" rotWithShape="0">
                <a:srgbClr val="000000">
                  <a:alpha val="68337"/>
                </a:srgbClr>
              </a:outerShdw>
            </a:effectLst>
          </p:spPr>
        </p:pic>
        <p:sp>
          <p:nvSpPr>
            <p:cNvPr id="29" name="ÖDEME AL">
              <a:extLst>
                <a:ext uri="{FF2B5EF4-FFF2-40B4-BE49-F238E27FC236}">
                  <a16:creationId xmlns:a16="http://schemas.microsoft.com/office/drawing/2014/main" id="{EE800623-74A1-4D70-A685-A4C23A7480BA}"/>
                </a:ext>
              </a:extLst>
            </p:cNvPr>
            <p:cNvSpPr txBox="1"/>
            <p:nvPr/>
          </p:nvSpPr>
          <p:spPr>
            <a:xfrm>
              <a:off x="1682786" y="910526"/>
              <a:ext cx="2329679" cy="74807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ÖDEME </a:t>
              </a:r>
              <a:endParaRPr lang="tr-TR" sz="3200" dirty="0"/>
            </a:p>
            <a:p>
              <a:r>
                <a:rPr sz="3200" dirty="0"/>
                <a:t>A</a:t>
              </a:r>
              <a:r>
                <a:rPr dirty="0"/>
                <a:t>L</a:t>
              </a:r>
            </a:p>
          </p:txBody>
        </p:sp>
      </p:grpSp>
      <p:grpSp>
        <p:nvGrpSpPr>
          <p:cNvPr id="30" name="Group">
            <a:extLst>
              <a:ext uri="{FF2B5EF4-FFF2-40B4-BE49-F238E27FC236}">
                <a16:creationId xmlns:a16="http://schemas.microsoft.com/office/drawing/2014/main" id="{2185C7DA-A793-4DDD-9CB8-49C3447B208C}"/>
              </a:ext>
            </a:extLst>
          </p:cNvPr>
          <p:cNvGrpSpPr/>
          <p:nvPr/>
        </p:nvGrpSpPr>
        <p:grpSpPr>
          <a:xfrm>
            <a:off x="16891846" y="8857314"/>
            <a:ext cx="3736035" cy="2495282"/>
            <a:chOff x="0" y="0"/>
            <a:chExt cx="3736034" cy="2495280"/>
          </a:xfrm>
        </p:grpSpPr>
        <p:pic>
          <p:nvPicPr>
            <p:cNvPr id="31" name="Image" descr="Image">
              <a:extLst>
                <a:ext uri="{FF2B5EF4-FFF2-40B4-BE49-F238E27FC236}">
                  <a16:creationId xmlns:a16="http://schemas.microsoft.com/office/drawing/2014/main" id="{4B04709A-7E4C-4D64-BBCC-2064A41CE933}"/>
                </a:ext>
              </a:extLst>
            </p:cNvPr>
            <p:cNvPicPr>
              <a:picLocks noChangeAspect="1"/>
            </p:cNvPicPr>
            <p:nvPr/>
          </p:nvPicPr>
          <p:blipFill>
            <a:blip r:embed="rId7"/>
            <a:stretch>
              <a:fillRect/>
            </a:stretch>
          </p:blipFill>
          <p:spPr>
            <a:xfrm>
              <a:off x="0" y="0"/>
              <a:ext cx="3736034" cy="2495280"/>
            </a:xfrm>
            <a:prstGeom prst="rect">
              <a:avLst/>
            </a:prstGeom>
            <a:ln w="3175" cap="flat">
              <a:noFill/>
              <a:miter lim="400000"/>
            </a:ln>
            <a:effectLst>
              <a:outerShdw blurRad="114300" dist="50800" dir="5400000" rotWithShape="0">
                <a:srgbClr val="000000">
                  <a:alpha val="68337"/>
                </a:srgbClr>
              </a:outerShdw>
            </a:effectLst>
          </p:spPr>
        </p:pic>
        <p:sp>
          <p:nvSpPr>
            <p:cNvPr id="32" name="HARCA">
              <a:extLst>
                <a:ext uri="{FF2B5EF4-FFF2-40B4-BE49-F238E27FC236}">
                  <a16:creationId xmlns:a16="http://schemas.microsoft.com/office/drawing/2014/main" id="{A95B9016-1755-4C31-95EA-DD99C24900EB}"/>
                </a:ext>
              </a:extLst>
            </p:cNvPr>
            <p:cNvSpPr txBox="1"/>
            <p:nvPr/>
          </p:nvSpPr>
          <p:spPr>
            <a:xfrm>
              <a:off x="1823262" y="850744"/>
              <a:ext cx="1631549" cy="75123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HARCA</a:t>
              </a:r>
            </a:p>
          </p:txBody>
        </p:sp>
      </p:grpSp>
      <p:grpSp>
        <p:nvGrpSpPr>
          <p:cNvPr id="33" name="Group">
            <a:extLst>
              <a:ext uri="{FF2B5EF4-FFF2-40B4-BE49-F238E27FC236}">
                <a16:creationId xmlns:a16="http://schemas.microsoft.com/office/drawing/2014/main" id="{A4534096-7EEB-49F1-8291-03AED660E4A8}"/>
              </a:ext>
            </a:extLst>
          </p:cNvPr>
          <p:cNvGrpSpPr/>
          <p:nvPr/>
        </p:nvGrpSpPr>
        <p:grpSpPr>
          <a:xfrm>
            <a:off x="8671306" y="2356154"/>
            <a:ext cx="7726928" cy="910982"/>
            <a:chOff x="-12699" y="-12700"/>
            <a:chExt cx="5882054" cy="910981"/>
          </a:xfrm>
        </p:grpSpPr>
        <p:grpSp>
          <p:nvGrpSpPr>
            <p:cNvPr id="34" name="Rectangle">
              <a:extLst>
                <a:ext uri="{FF2B5EF4-FFF2-40B4-BE49-F238E27FC236}">
                  <a16:creationId xmlns:a16="http://schemas.microsoft.com/office/drawing/2014/main" id="{4D4ABB24-E934-4BFE-8234-F59FE4A90AD9}"/>
                </a:ext>
              </a:extLst>
            </p:cNvPr>
            <p:cNvGrpSpPr/>
            <p:nvPr/>
          </p:nvGrpSpPr>
          <p:grpSpPr>
            <a:xfrm>
              <a:off x="-12700" y="-12701"/>
              <a:ext cx="5882055" cy="910983"/>
              <a:chOff x="0" y="0"/>
              <a:chExt cx="5882054" cy="910981"/>
            </a:xfrm>
          </p:grpSpPr>
          <p:sp>
            <p:nvSpPr>
              <p:cNvPr id="36" name="Rectangle">
                <a:extLst>
                  <a:ext uri="{FF2B5EF4-FFF2-40B4-BE49-F238E27FC236}">
                    <a16:creationId xmlns:a16="http://schemas.microsoft.com/office/drawing/2014/main" id="{B0A52B7F-8435-4AFC-8A1F-01D475412A70}"/>
                  </a:ext>
                </a:extLst>
              </p:cNvPr>
              <p:cNvSpPr/>
              <p:nvPr/>
            </p:nvSpPr>
            <p:spPr>
              <a:xfrm>
                <a:off x="12699" y="12700"/>
                <a:ext cx="5856656" cy="885582"/>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7" name="Rectangle Rectangle" descr="Rectangle Rectangle">
                <a:extLst>
                  <a:ext uri="{FF2B5EF4-FFF2-40B4-BE49-F238E27FC236}">
                    <a16:creationId xmlns:a16="http://schemas.microsoft.com/office/drawing/2014/main" id="{19535A1B-85E1-4097-ADEB-981B8E2FD9E7}"/>
                  </a:ext>
                </a:extLst>
              </p:cNvPr>
              <p:cNvPicPr>
                <a:picLocks/>
              </p:cNvPicPr>
              <p:nvPr/>
            </p:nvPicPr>
            <p:blipFill>
              <a:blip r:embed="rId8"/>
              <a:stretch>
                <a:fillRect/>
              </a:stretch>
            </p:blipFill>
            <p:spPr>
              <a:xfrm>
                <a:off x="-1" y="0"/>
                <a:ext cx="5882056" cy="910982"/>
              </a:xfrm>
              <a:prstGeom prst="rect">
                <a:avLst/>
              </a:prstGeom>
              <a:effectLst/>
            </p:spPr>
          </p:pic>
        </p:grpSp>
        <p:sp>
          <p:nvSpPr>
            <p:cNvPr id="35" name="Mevcut Başvuru Süreci">
              <a:extLst>
                <a:ext uri="{FF2B5EF4-FFF2-40B4-BE49-F238E27FC236}">
                  <a16:creationId xmlns:a16="http://schemas.microsoft.com/office/drawing/2014/main" id="{CFBFB450-55A6-4661-BF79-1945DE76A3AA}"/>
                </a:ext>
              </a:extLst>
            </p:cNvPr>
            <p:cNvSpPr txBox="1"/>
            <p:nvPr/>
          </p:nvSpPr>
          <p:spPr>
            <a:xfrm>
              <a:off x="218109" y="57682"/>
              <a:ext cx="5420436" cy="77021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400" b="1" i="1">
                  <a:solidFill>
                    <a:srgbClr val="D8AD65"/>
                  </a:solidFill>
                  <a:latin typeface="Myriad Pro Cond"/>
                  <a:ea typeface="Myriad Pro Cond"/>
                  <a:cs typeface="Myriad Pro Cond"/>
                  <a:sym typeface="Myriad Pro Condensed"/>
                </a:defRPr>
              </a:lvl1pPr>
            </a:lstStyle>
            <a:p>
              <a:r>
                <a:t>Mevcut Başvuru Süreci</a:t>
              </a:r>
            </a:p>
          </p:txBody>
        </p:sp>
      </p:grpSp>
      <p:grpSp>
        <p:nvGrpSpPr>
          <p:cNvPr id="38" name="Group">
            <a:extLst>
              <a:ext uri="{FF2B5EF4-FFF2-40B4-BE49-F238E27FC236}">
                <a16:creationId xmlns:a16="http://schemas.microsoft.com/office/drawing/2014/main" id="{585597B9-B207-43CF-B80A-A97DC7355642}"/>
              </a:ext>
            </a:extLst>
          </p:cNvPr>
          <p:cNvGrpSpPr/>
          <p:nvPr/>
        </p:nvGrpSpPr>
        <p:grpSpPr>
          <a:xfrm>
            <a:off x="8646774" y="7560554"/>
            <a:ext cx="7423726" cy="702093"/>
            <a:chOff x="-12699" y="-12700"/>
            <a:chExt cx="5882054" cy="702092"/>
          </a:xfrm>
        </p:grpSpPr>
        <p:grpSp>
          <p:nvGrpSpPr>
            <p:cNvPr id="39" name="Rectangle">
              <a:extLst>
                <a:ext uri="{FF2B5EF4-FFF2-40B4-BE49-F238E27FC236}">
                  <a16:creationId xmlns:a16="http://schemas.microsoft.com/office/drawing/2014/main" id="{E7F70F1D-4417-4C1B-B971-0B13B417E4C1}"/>
                </a:ext>
              </a:extLst>
            </p:cNvPr>
            <p:cNvGrpSpPr/>
            <p:nvPr/>
          </p:nvGrpSpPr>
          <p:grpSpPr>
            <a:xfrm>
              <a:off x="-12700" y="-12701"/>
              <a:ext cx="5882055" cy="702094"/>
              <a:chOff x="0" y="0"/>
              <a:chExt cx="5882054" cy="702092"/>
            </a:xfrm>
          </p:grpSpPr>
          <p:sp>
            <p:nvSpPr>
              <p:cNvPr id="41" name="Rectangle">
                <a:extLst>
                  <a:ext uri="{FF2B5EF4-FFF2-40B4-BE49-F238E27FC236}">
                    <a16:creationId xmlns:a16="http://schemas.microsoft.com/office/drawing/2014/main" id="{A4D25076-C6AD-4D2B-8A16-C6C60B611B13}"/>
                  </a:ext>
                </a:extLst>
              </p:cNvPr>
              <p:cNvSpPr/>
              <p:nvPr/>
            </p:nvSpPr>
            <p:spPr>
              <a:xfrm>
                <a:off x="12699" y="12700"/>
                <a:ext cx="5856656" cy="676693"/>
              </a:xfrm>
              <a:prstGeom prst="rect">
                <a:avLst/>
              </a:prstGeom>
              <a:gradFill flip="none" rotWithShape="1">
                <a:gsLst>
                  <a:gs pos="0">
                    <a:schemeClr val="accent5">
                      <a:hueOff val="-82419"/>
                      <a:satOff val="-9513"/>
                      <a:lumOff val="-16343"/>
                    </a:schemeClr>
                  </a:gs>
                  <a:gs pos="100000">
                    <a:schemeClr val="accent5">
                      <a:lumOff val="-29866"/>
                    </a:scheme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2" name="Rectangle Rectangle" descr="Rectangle Rectangle">
                <a:extLst>
                  <a:ext uri="{FF2B5EF4-FFF2-40B4-BE49-F238E27FC236}">
                    <a16:creationId xmlns:a16="http://schemas.microsoft.com/office/drawing/2014/main" id="{0B07BA98-D931-4596-B990-6FF3AAF25BE3}"/>
                  </a:ext>
                </a:extLst>
              </p:cNvPr>
              <p:cNvPicPr>
                <a:picLocks/>
              </p:cNvPicPr>
              <p:nvPr/>
            </p:nvPicPr>
            <p:blipFill>
              <a:blip r:embed="rId9"/>
              <a:stretch>
                <a:fillRect/>
              </a:stretch>
            </p:blipFill>
            <p:spPr>
              <a:xfrm>
                <a:off x="-1" y="0"/>
                <a:ext cx="5882056" cy="702093"/>
              </a:xfrm>
              <a:prstGeom prst="rect">
                <a:avLst/>
              </a:prstGeom>
              <a:effectLst/>
            </p:spPr>
          </p:pic>
        </p:grpSp>
        <p:sp>
          <p:nvSpPr>
            <p:cNvPr id="40" name="Yeni Başvuru Süreci">
              <a:extLst>
                <a:ext uri="{FF2B5EF4-FFF2-40B4-BE49-F238E27FC236}">
                  <a16:creationId xmlns:a16="http://schemas.microsoft.com/office/drawing/2014/main" id="{A70E095A-3AD7-428D-ABEA-FD8FB6C7A048}"/>
                </a:ext>
              </a:extLst>
            </p:cNvPr>
            <p:cNvSpPr txBox="1"/>
            <p:nvPr/>
          </p:nvSpPr>
          <p:spPr>
            <a:xfrm>
              <a:off x="218109" y="44076"/>
              <a:ext cx="5420436" cy="5885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400" b="1" i="1">
                  <a:solidFill>
                    <a:srgbClr val="D8AD65"/>
                  </a:solidFill>
                  <a:latin typeface="Myriad Pro Cond"/>
                  <a:ea typeface="Myriad Pro Cond"/>
                  <a:cs typeface="Myriad Pro Cond"/>
                  <a:sym typeface="Myriad Pro Condensed"/>
                </a:defRPr>
              </a:lvl1pPr>
            </a:lstStyle>
            <a:p>
              <a:r>
                <a:t>Yeni Başvuru Süreci</a:t>
              </a:r>
            </a:p>
          </p:txBody>
        </p:sp>
      </p:grpSp>
      <p:grpSp>
        <p:nvGrpSpPr>
          <p:cNvPr id="43" name="Group">
            <a:extLst>
              <a:ext uri="{FF2B5EF4-FFF2-40B4-BE49-F238E27FC236}">
                <a16:creationId xmlns:a16="http://schemas.microsoft.com/office/drawing/2014/main" id="{A92E0604-EDE9-462B-8A07-8E5D9CA50FB0}"/>
              </a:ext>
            </a:extLst>
          </p:cNvPr>
          <p:cNvGrpSpPr/>
          <p:nvPr/>
        </p:nvGrpSpPr>
        <p:grpSpPr>
          <a:xfrm>
            <a:off x="6323567" y="655219"/>
            <a:ext cx="12192955" cy="1394492"/>
            <a:chOff x="-12700" y="-12699"/>
            <a:chExt cx="12192954" cy="1394491"/>
          </a:xfrm>
        </p:grpSpPr>
        <p:grpSp>
          <p:nvGrpSpPr>
            <p:cNvPr id="44" name="Rectangle">
              <a:extLst>
                <a:ext uri="{FF2B5EF4-FFF2-40B4-BE49-F238E27FC236}">
                  <a16:creationId xmlns:a16="http://schemas.microsoft.com/office/drawing/2014/main" id="{75EA1F51-5662-4788-B3BA-143BE9F42622}"/>
                </a:ext>
              </a:extLst>
            </p:cNvPr>
            <p:cNvGrpSpPr/>
            <p:nvPr/>
          </p:nvGrpSpPr>
          <p:grpSpPr>
            <a:xfrm>
              <a:off x="-12700" y="-12700"/>
              <a:ext cx="12192955" cy="1394492"/>
              <a:chOff x="0" y="0"/>
              <a:chExt cx="12192954" cy="1394491"/>
            </a:xfrm>
          </p:grpSpPr>
          <p:sp>
            <p:nvSpPr>
              <p:cNvPr id="46" name="Rectangle">
                <a:extLst>
                  <a:ext uri="{FF2B5EF4-FFF2-40B4-BE49-F238E27FC236}">
                    <a16:creationId xmlns:a16="http://schemas.microsoft.com/office/drawing/2014/main" id="{5BA0A664-50DD-4B22-930B-F0B46605B570}"/>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7" name="Rectangle Rectangle" descr="Rectangle Rectangle">
                <a:extLst>
                  <a:ext uri="{FF2B5EF4-FFF2-40B4-BE49-F238E27FC236}">
                    <a16:creationId xmlns:a16="http://schemas.microsoft.com/office/drawing/2014/main" id="{2409FB1B-10D1-4EA7-ACDA-647F64B9D99A}"/>
                  </a:ext>
                </a:extLst>
              </p:cNvPr>
              <p:cNvPicPr>
                <a:picLocks/>
              </p:cNvPicPr>
              <p:nvPr/>
            </p:nvPicPr>
            <p:blipFill>
              <a:blip r:embed="rId10"/>
              <a:stretch>
                <a:fillRect/>
              </a:stretch>
            </p:blipFill>
            <p:spPr>
              <a:xfrm>
                <a:off x="0" y="-1"/>
                <a:ext cx="12192955" cy="1394493"/>
              </a:xfrm>
              <a:prstGeom prst="rect">
                <a:avLst/>
              </a:prstGeom>
              <a:effectLst/>
            </p:spPr>
          </p:pic>
        </p:grpSp>
        <p:sp>
          <p:nvSpPr>
            <p:cNvPr id="45" name="Line">
              <a:extLst>
                <a:ext uri="{FF2B5EF4-FFF2-40B4-BE49-F238E27FC236}">
                  <a16:creationId xmlns:a16="http://schemas.microsoft.com/office/drawing/2014/main" id="{D42BDDD4-BD23-4056-8285-6B2BD87A7848}"/>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48" name="PREFİNANSMAN MODELİ">
            <a:extLst>
              <a:ext uri="{FF2B5EF4-FFF2-40B4-BE49-F238E27FC236}">
                <a16:creationId xmlns:a16="http://schemas.microsoft.com/office/drawing/2014/main" id="{11DAFB47-ADB5-4CDF-9E5E-F0CF33E765AC}"/>
              </a:ext>
            </a:extLst>
          </p:cNvPr>
          <p:cNvSpPr txBox="1"/>
          <p:nvPr/>
        </p:nvSpPr>
        <p:spPr>
          <a:xfrm>
            <a:off x="7465223" y="780254"/>
            <a:ext cx="10550537" cy="885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PREFİNANSMAN MODELİ</a:t>
            </a:r>
          </a:p>
        </p:txBody>
      </p:sp>
      <p:grpSp>
        <p:nvGrpSpPr>
          <p:cNvPr id="49" name="Group">
            <a:extLst>
              <a:ext uri="{FF2B5EF4-FFF2-40B4-BE49-F238E27FC236}">
                <a16:creationId xmlns:a16="http://schemas.microsoft.com/office/drawing/2014/main" id="{065D1CE2-63AB-4EE6-8880-79E3B74AF749}"/>
              </a:ext>
            </a:extLst>
          </p:cNvPr>
          <p:cNvGrpSpPr/>
          <p:nvPr/>
        </p:nvGrpSpPr>
        <p:grpSpPr>
          <a:xfrm>
            <a:off x="16495796" y="4158012"/>
            <a:ext cx="4520451" cy="2413929"/>
            <a:chOff x="0" y="0"/>
            <a:chExt cx="3614230" cy="2413928"/>
          </a:xfrm>
        </p:grpSpPr>
        <p:pic>
          <p:nvPicPr>
            <p:cNvPr id="50" name="Image" descr="Image">
              <a:extLst>
                <a:ext uri="{FF2B5EF4-FFF2-40B4-BE49-F238E27FC236}">
                  <a16:creationId xmlns:a16="http://schemas.microsoft.com/office/drawing/2014/main" id="{E910A9FB-B315-4E39-9104-D51DE072B737}"/>
                </a:ext>
              </a:extLst>
            </p:cNvPr>
            <p:cNvPicPr>
              <a:picLocks noChangeAspect="1"/>
            </p:cNvPicPr>
            <p:nvPr/>
          </p:nvPicPr>
          <p:blipFill>
            <a:blip r:embed="rId7"/>
            <a:stretch>
              <a:fillRect/>
            </a:stretch>
          </p:blipFill>
          <p:spPr>
            <a:xfrm>
              <a:off x="0" y="0"/>
              <a:ext cx="3614230" cy="2413928"/>
            </a:xfrm>
            <a:prstGeom prst="rect">
              <a:avLst/>
            </a:prstGeom>
            <a:ln w="3175" cap="flat">
              <a:noFill/>
              <a:miter lim="400000"/>
            </a:ln>
            <a:effectLst>
              <a:outerShdw blurRad="114300" dist="50800" dir="5400000" rotWithShape="0">
                <a:srgbClr val="000000">
                  <a:alpha val="68337"/>
                </a:srgbClr>
              </a:outerShdw>
            </a:effectLst>
          </p:spPr>
        </p:pic>
        <p:sp>
          <p:nvSpPr>
            <p:cNvPr id="51" name="ÖDEME…">
              <a:extLst>
                <a:ext uri="{FF2B5EF4-FFF2-40B4-BE49-F238E27FC236}">
                  <a16:creationId xmlns:a16="http://schemas.microsoft.com/office/drawing/2014/main" id="{188ACFF3-5FF7-414E-A738-ABE4919E112B}"/>
                </a:ext>
              </a:extLst>
            </p:cNvPr>
            <p:cNvSpPr txBox="1"/>
            <p:nvPr/>
          </p:nvSpPr>
          <p:spPr>
            <a:xfrm>
              <a:off x="1763819" y="625677"/>
              <a:ext cx="1732810" cy="148284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p>
              <a:pPr algn="l">
                <a:defRPr sz="3600" b="1">
                  <a:solidFill>
                    <a:srgbClr val="365688"/>
                  </a:solidFill>
                  <a:latin typeface="Myriad Pro Cond"/>
                  <a:ea typeface="Myriad Pro Cond"/>
                  <a:cs typeface="Myriad Pro Cond"/>
                  <a:sym typeface="Myriad Pro Condensed"/>
                </a:defRPr>
              </a:pPr>
              <a:r>
                <a:rPr sz="3200" dirty="0"/>
                <a:t>ÖDEME </a:t>
              </a:r>
            </a:p>
            <a:p>
              <a:pPr algn="l">
                <a:defRPr sz="3600" b="1">
                  <a:solidFill>
                    <a:srgbClr val="365688"/>
                  </a:solidFill>
                  <a:latin typeface="Myriad Pro Cond"/>
                  <a:ea typeface="Myriad Pro Cond"/>
                  <a:cs typeface="Myriad Pro Cond"/>
                  <a:sym typeface="Myriad Pro Condensed"/>
                </a:defRPr>
              </a:pPr>
              <a:r>
                <a:rPr sz="3200" dirty="0"/>
                <a:t>AL</a:t>
              </a:r>
            </a:p>
          </p:txBody>
        </p:sp>
      </p:grpSp>
    </p:spTree>
    <p:extLst>
      <p:ext uri="{BB962C8B-B14F-4D97-AF65-F5344CB8AC3E}">
        <p14:creationId xmlns:p14="http://schemas.microsoft.com/office/powerpoint/2010/main" val="1098006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2585F7DC-1759-42D3-BD43-1C751B6E7DC3}"/>
              </a:ext>
            </a:extLst>
          </p:cNvPr>
          <p:cNvGrpSpPr/>
          <p:nvPr/>
        </p:nvGrpSpPr>
        <p:grpSpPr>
          <a:xfrm>
            <a:off x="246478" y="-60257"/>
            <a:ext cx="2743813" cy="9523468"/>
            <a:chOff x="0" y="0"/>
            <a:chExt cx="2438012" cy="9523467"/>
          </a:xfrm>
        </p:grpSpPr>
        <p:sp>
          <p:nvSpPr>
            <p:cNvPr id="3" name="Shape">
              <a:extLst>
                <a:ext uri="{FF2B5EF4-FFF2-40B4-BE49-F238E27FC236}">
                  <a16:creationId xmlns:a16="http://schemas.microsoft.com/office/drawing/2014/main" id="{269BF901-A028-42EE-AFE9-E96390A7821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0B102D43-684B-4BCF-B57C-83BB33C2B0C4}"/>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BFBC1F3E-960B-43BB-9DD1-2B11FCFE87D4}"/>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A6A15D7D-7C29-46EB-9F08-8D93F0234398}"/>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3CC3F7EB-6AB2-49CE-B68A-3CAB6FA7FE31}"/>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56277DC0-CA26-49F3-99CF-D68B9250401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C7C2248-77C0-47D7-A38F-3620A42DA07B}"/>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61371BEE-A952-4DBD-A410-593F702C3704}"/>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A5E9A00-2023-427F-8E36-998E12717A1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DE63CFF-6A69-44AF-99D6-D45BBF3E982E}"/>
              </a:ext>
            </a:extLst>
          </p:cNvPr>
          <p:cNvGrpSpPr/>
          <p:nvPr/>
        </p:nvGrpSpPr>
        <p:grpSpPr>
          <a:xfrm>
            <a:off x="6377252" y="829093"/>
            <a:ext cx="12192955" cy="1394492"/>
            <a:chOff x="-12700" y="-12699"/>
            <a:chExt cx="12192954" cy="1394491"/>
          </a:xfrm>
        </p:grpSpPr>
        <p:grpSp>
          <p:nvGrpSpPr>
            <p:cNvPr id="13" name="Rectangle">
              <a:extLst>
                <a:ext uri="{FF2B5EF4-FFF2-40B4-BE49-F238E27FC236}">
                  <a16:creationId xmlns:a16="http://schemas.microsoft.com/office/drawing/2014/main" id="{B18E1A5D-635F-48D6-8F9E-D78D406E2D6B}"/>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5A8D9BF-2B90-4AC1-904C-C31B3A14AAE7}"/>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6F28FD2A-45F8-4B16-B2ED-98261461BA26}"/>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C297299E-D1DA-4146-A622-A3E837DCA5DD}"/>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PREFİNANSMAN MODELİ">
            <a:extLst>
              <a:ext uri="{FF2B5EF4-FFF2-40B4-BE49-F238E27FC236}">
                <a16:creationId xmlns:a16="http://schemas.microsoft.com/office/drawing/2014/main" id="{D4CF02BE-D5AD-45DD-AEC7-FD72B4A459A2}"/>
              </a:ext>
            </a:extLst>
          </p:cNvPr>
          <p:cNvSpPr txBox="1"/>
          <p:nvPr/>
        </p:nvSpPr>
        <p:spPr>
          <a:xfrm>
            <a:off x="7198462" y="979211"/>
            <a:ext cx="10550537" cy="885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PREFİNANSMAN MODELİ</a:t>
            </a:r>
          </a:p>
        </p:txBody>
      </p:sp>
      <p:pic>
        <p:nvPicPr>
          <p:cNvPr id="18" name="Ticaret Bakanlığı Logo Altın Arma TR.png" descr="Ticaret Bakanlığı Logo Altın Arma TR.png">
            <a:extLst>
              <a:ext uri="{FF2B5EF4-FFF2-40B4-BE49-F238E27FC236}">
                <a16:creationId xmlns:a16="http://schemas.microsoft.com/office/drawing/2014/main" id="{9AD9F7B7-8AB1-4686-9EE9-61A891A2254C}"/>
              </a:ext>
            </a:extLst>
          </p:cNvPr>
          <p:cNvPicPr>
            <a:picLocks noChangeAspect="1"/>
          </p:cNvPicPr>
          <p:nvPr/>
        </p:nvPicPr>
        <p:blipFill>
          <a:blip r:embed="rId3"/>
          <a:stretch>
            <a:fillRect/>
          </a:stretch>
        </p:blipFill>
        <p:spPr>
          <a:xfrm>
            <a:off x="9602350" y="2732876"/>
            <a:ext cx="5036395" cy="5036394"/>
          </a:xfrm>
          <a:prstGeom prst="rect">
            <a:avLst/>
          </a:prstGeom>
          <a:ln w="3175">
            <a:miter lim="400000"/>
          </a:ln>
        </p:spPr>
      </p:pic>
      <p:pic>
        <p:nvPicPr>
          <p:cNvPr id="19" name="Image" descr="Image">
            <a:extLst>
              <a:ext uri="{FF2B5EF4-FFF2-40B4-BE49-F238E27FC236}">
                <a16:creationId xmlns:a16="http://schemas.microsoft.com/office/drawing/2014/main" id="{FCDA0BE2-D3A2-43BC-A118-9A58EB0F5DC7}"/>
              </a:ext>
            </a:extLst>
          </p:cNvPr>
          <p:cNvPicPr>
            <a:picLocks noChangeAspect="1"/>
          </p:cNvPicPr>
          <p:nvPr/>
        </p:nvPicPr>
        <p:blipFill>
          <a:blip r:embed="rId5"/>
          <a:stretch>
            <a:fillRect/>
          </a:stretch>
        </p:blipFill>
        <p:spPr>
          <a:xfrm>
            <a:off x="13016575" y="7799633"/>
            <a:ext cx="6176016" cy="2724431"/>
          </a:xfrm>
          <a:prstGeom prst="rect">
            <a:avLst/>
          </a:prstGeom>
          <a:ln w="3175">
            <a:miter lim="400000"/>
          </a:ln>
        </p:spPr>
      </p:pic>
      <p:pic>
        <p:nvPicPr>
          <p:cNvPr id="20" name="Türk Eximbank Logo Renkli (Unicode Encoding Conflict).png" descr="Türk Eximbank Logo Renkli (Unicode Encoding Conflict).png">
            <a:extLst>
              <a:ext uri="{FF2B5EF4-FFF2-40B4-BE49-F238E27FC236}">
                <a16:creationId xmlns:a16="http://schemas.microsoft.com/office/drawing/2014/main" id="{6072FF1B-0B34-493C-8B8E-2588086D811F}"/>
              </a:ext>
            </a:extLst>
          </p:cNvPr>
          <p:cNvPicPr>
            <a:picLocks noChangeAspect="1"/>
          </p:cNvPicPr>
          <p:nvPr/>
        </p:nvPicPr>
        <p:blipFill>
          <a:blip r:embed="rId6"/>
          <a:stretch>
            <a:fillRect/>
          </a:stretch>
        </p:blipFill>
        <p:spPr>
          <a:xfrm>
            <a:off x="5487911" y="7479691"/>
            <a:ext cx="5619893" cy="3503433"/>
          </a:xfrm>
          <a:prstGeom prst="rect">
            <a:avLst/>
          </a:prstGeom>
          <a:ln w="3175">
            <a:miter lim="400000"/>
          </a:ln>
        </p:spPr>
      </p:pic>
    </p:spTree>
    <p:extLst>
      <p:ext uri="{BB962C8B-B14F-4D97-AF65-F5344CB8AC3E}">
        <p14:creationId xmlns:p14="http://schemas.microsoft.com/office/powerpoint/2010/main" val="1292532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0F77881-92D9-414D-A5C9-8614245597B4}"/>
              </a:ext>
            </a:extLst>
          </p:cNvPr>
          <p:cNvPicPr>
            <a:picLocks noChangeAspect="1"/>
          </p:cNvPicPr>
          <p:nvPr/>
        </p:nvPicPr>
        <p:blipFill>
          <a:blip r:embed="rId2"/>
          <a:stretch>
            <a:fillRect/>
          </a:stretch>
        </p:blipFill>
        <p:spPr>
          <a:xfrm>
            <a:off x="839249" y="810491"/>
            <a:ext cx="22727333" cy="12136581"/>
          </a:xfrm>
          <a:prstGeom prst="rect">
            <a:avLst/>
          </a:prstGeom>
        </p:spPr>
      </p:pic>
    </p:spTree>
    <p:extLst>
      <p:ext uri="{BB962C8B-B14F-4D97-AF65-F5344CB8AC3E}">
        <p14:creationId xmlns:p14="http://schemas.microsoft.com/office/powerpoint/2010/main" val="2218395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8" name="TextBox 6">
            <a:extLst>
              <a:ext uri="{FF2B5EF4-FFF2-40B4-BE49-F238E27FC236}">
                <a16:creationId xmlns:a16="http://schemas.microsoft.com/office/drawing/2014/main" id="{400A69CA-A047-4BAD-BB31-F7E581EB99A9}"/>
              </a:ext>
            </a:extLst>
          </p:cNvPr>
          <p:cNvSpPr txBox="1"/>
          <p:nvPr/>
        </p:nvSpPr>
        <p:spPr>
          <a:xfrm>
            <a:off x="3978821" y="4136479"/>
            <a:ext cx="16148303" cy="8156079"/>
          </a:xfrm>
          <a:prstGeom prst="rect">
            <a:avLst/>
          </a:prstGeom>
          <a:noFill/>
          <a:effectLst>
            <a:glow rad="127000">
              <a:srgbClr val="D2A966"/>
            </a:glow>
          </a:effectLst>
        </p:spPr>
        <p:txBody>
          <a:bodyPr wrap="square" rtlCol="0">
            <a:spAutoFit/>
          </a:bodyPr>
          <a:lstStyle/>
          <a:p>
            <a:pPr algn="ctr"/>
            <a:r>
              <a:rPr lang="tr-TR" sz="4400" b="1" dirty="0">
                <a:solidFill>
                  <a:srgbClr val="D8AE63"/>
                </a:solidFill>
                <a:latin typeface="Myriad Pro Cond"/>
              </a:rPr>
              <a:t>   </a:t>
            </a:r>
            <a:r>
              <a:rPr lang="tr-TR" sz="4800" b="1" dirty="0">
                <a:solidFill>
                  <a:srgbClr val="D8AE63"/>
                </a:solidFill>
                <a:latin typeface="Myriad Pro Cond"/>
              </a:rPr>
              <a:t>TEŞEKKÜR EDERİM</a:t>
            </a: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r>
              <a:rPr lang="tr-TR" sz="4400" b="1" dirty="0">
                <a:solidFill>
                  <a:srgbClr val="D8AE63"/>
                </a:solidFill>
                <a:effectLst>
                  <a:outerShdw blurRad="38100" dist="38100" dir="2700000" algn="tl">
                    <a:srgbClr val="000000">
                      <a:alpha val="43137"/>
                    </a:srgbClr>
                  </a:outerShdw>
                </a:effectLst>
                <a:latin typeface="Myriad Pro Cond"/>
              </a:rPr>
              <a:t>   </a:t>
            </a: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r>
              <a:rPr lang="tr-TR" sz="4800" b="1" dirty="0">
                <a:solidFill>
                  <a:srgbClr val="D8AE63"/>
                </a:solidFill>
                <a:effectLst>
                  <a:outerShdw blurRad="38100" dist="38100" dir="2700000" algn="tl">
                    <a:srgbClr val="000000">
                      <a:alpha val="43137"/>
                    </a:srgbClr>
                  </a:outerShdw>
                </a:effectLst>
                <a:latin typeface="Myriad Pro Cond"/>
              </a:rPr>
              <a:t>Kobi ve Kümelenme Destekleri Daire Başkanlığı</a:t>
            </a:r>
          </a:p>
          <a:p>
            <a:pPr algn="ctr"/>
            <a:endParaRPr lang="tr-TR" sz="4400" dirty="0">
              <a:solidFill>
                <a:srgbClr val="D8AE63"/>
              </a:solidFill>
              <a:effectLst>
                <a:outerShdw blurRad="38100" dist="38100" dir="2700000" algn="tl">
                  <a:srgbClr val="000000">
                    <a:alpha val="43137"/>
                  </a:srgbClr>
                </a:outerShdw>
              </a:effectLst>
              <a:latin typeface="Myriad Pro Cond"/>
            </a:endParaRPr>
          </a:p>
          <a:p>
            <a:pPr algn="ctr"/>
            <a:endParaRPr lang="tr-TR" sz="4400" dirty="0">
              <a:solidFill>
                <a:srgbClr val="D8AE63"/>
              </a:solidFill>
              <a:effectLst>
                <a:outerShdw blurRad="38100" dist="38100" dir="2700000" algn="tl">
                  <a:srgbClr val="000000">
                    <a:alpha val="43137"/>
                  </a:srgbClr>
                </a:outerShdw>
              </a:effectLst>
              <a:latin typeface="Myriad Pro Cond"/>
            </a:endParaRPr>
          </a:p>
          <a:p>
            <a:pPr algn="ctr"/>
            <a:r>
              <a:rPr lang="tr-TR" sz="3600" dirty="0">
                <a:solidFill>
                  <a:srgbClr val="D8AE63"/>
                </a:solidFill>
                <a:effectLst>
                  <a:outerShdw blurRad="38100" dist="38100" dir="2700000" algn="tl">
                    <a:srgbClr val="000000">
                      <a:alpha val="43137"/>
                    </a:srgbClr>
                  </a:outerShdw>
                </a:effectLst>
                <a:latin typeface="Myriad Pro Cond"/>
              </a:rPr>
              <a:t>kobiihr@ticaret.gov.tr</a:t>
            </a:r>
            <a:endParaRPr lang="tr-TR" sz="3600" dirty="0">
              <a:solidFill>
                <a:srgbClr val="D8AE63"/>
              </a:solidFill>
              <a:latin typeface="Myriad Pro Cond"/>
            </a:endParaRPr>
          </a:p>
          <a:p>
            <a:endParaRPr lang="tr-TR" sz="4400" b="1" dirty="0">
              <a:solidFill>
                <a:srgbClr val="D8AE63"/>
              </a:solidFill>
              <a:effectLst>
                <a:outerShdw blurRad="38100" dist="38100" dir="2700000" algn="tl">
                  <a:srgbClr val="000000">
                    <a:alpha val="43137"/>
                  </a:srgbClr>
                </a:outerShdw>
              </a:effectLst>
              <a:latin typeface="Myriad Pro Cond"/>
            </a:endParaRPr>
          </a:p>
          <a:p>
            <a:pPr algn="ctr"/>
            <a:endParaRPr lang="tr-TR" sz="2000" dirty="0">
              <a:solidFill>
                <a:srgbClr val="D8AE63"/>
              </a:solidFill>
            </a:endParaRPr>
          </a:p>
          <a:p>
            <a:pPr algn="ctr"/>
            <a:endParaRPr lang="tr-TR" sz="2000" dirty="0">
              <a:solidFill>
                <a:srgbClr val="D8AE63"/>
              </a:solidFill>
            </a:endParaRPr>
          </a:p>
          <a:p>
            <a:pPr algn="l">
              <a:tabLst>
                <a:tab pos="896938" algn="l"/>
              </a:tabLst>
            </a:pPr>
            <a:r>
              <a:rPr lang="tr-TR" sz="3600" i="1" dirty="0">
                <a:solidFill>
                  <a:srgbClr val="D8AE63"/>
                </a:solidFill>
                <a:latin typeface="Myriad Pro Cond"/>
              </a:rPr>
              <a:t> </a:t>
            </a:r>
            <a:r>
              <a:rPr lang="tr-TR" sz="4000" dirty="0">
                <a:solidFill>
                  <a:srgbClr val="D8AE63"/>
                </a:solidFill>
              </a:rPr>
              <a:t>                </a:t>
            </a:r>
          </a:p>
        </p:txBody>
      </p:sp>
    </p:spTree>
    <p:extLst>
      <p:ext uri="{BB962C8B-B14F-4D97-AF65-F5344CB8AC3E}">
        <p14:creationId xmlns:p14="http://schemas.microsoft.com/office/powerpoint/2010/main" val="18553033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159343"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PROJESİ HAZIRLAMA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0857060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90D7ADF1-6C88-47C3-86CB-E417029DE1C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0E76F7E7-014B-4381-8D88-BDF0EE07E37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8E1F0575-F48B-4E55-AC5A-5C9F276F75BF}"/>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FDCD718A-BF7B-4BF7-BD85-A5D2FFF8B6DB}"/>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98162D1D-764F-44B9-AF90-B9E3DBC02D1F}"/>
              </a:ext>
            </a:extLst>
          </p:cNvPr>
          <p:cNvGrpSpPr/>
          <p:nvPr/>
        </p:nvGrpSpPr>
        <p:grpSpPr>
          <a:xfrm>
            <a:off x="21101362" y="-250510"/>
            <a:ext cx="3021866" cy="9523469"/>
            <a:chOff x="0" y="0"/>
            <a:chExt cx="2438012" cy="9523467"/>
          </a:xfrm>
        </p:grpSpPr>
        <p:sp>
          <p:nvSpPr>
            <p:cNvPr id="7" name="Shape">
              <a:extLst>
                <a:ext uri="{FF2B5EF4-FFF2-40B4-BE49-F238E27FC236}">
                  <a16:creationId xmlns:a16="http://schemas.microsoft.com/office/drawing/2014/main" id="{00BD320F-289C-4E72-9AFF-1ECBC91E671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3BBB744F-0077-404E-9EF7-B6AF7D1DC72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A0B195C-90DD-48F8-BD85-69F84D8CC2E9}"/>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9F6FBA-B7CD-48A2-946E-1A8011DBFF9B}"/>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88D66E8B-2558-4C63-A823-D93605FD46A6}"/>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DD11F01F-4A0D-4038-8DAB-C761BBA24734}"/>
              </a:ext>
            </a:extLst>
          </p:cNvPr>
          <p:cNvGrpSpPr/>
          <p:nvPr/>
        </p:nvGrpSpPr>
        <p:grpSpPr>
          <a:xfrm>
            <a:off x="4497769" y="737010"/>
            <a:ext cx="15556672" cy="1394492"/>
            <a:chOff x="-12700" y="-12699"/>
            <a:chExt cx="12192954" cy="1394491"/>
          </a:xfrm>
        </p:grpSpPr>
        <p:grpSp>
          <p:nvGrpSpPr>
            <p:cNvPr id="13" name="Rectangle">
              <a:extLst>
                <a:ext uri="{FF2B5EF4-FFF2-40B4-BE49-F238E27FC236}">
                  <a16:creationId xmlns:a16="http://schemas.microsoft.com/office/drawing/2014/main" id="{BA309F50-EA8B-4809-95A5-1B80807C151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04CFFD2-1165-4FD6-B172-366630E6FFF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5609B39-445C-473B-BF5A-019528FFDEE2}"/>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1124E578-AD64-483A-808D-67BF64BFE51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D8C81246-83F7-474C-B364-3F3BDE0CAB91}"/>
              </a:ext>
            </a:extLst>
          </p:cNvPr>
          <p:cNvSpPr txBox="1"/>
          <p:nvPr/>
        </p:nvSpPr>
        <p:spPr>
          <a:xfrm>
            <a:off x="4672901" y="885368"/>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PAZARA GİRİŞ PROJESİ HAZIRLAMA DESTEĞİ</a:t>
            </a:r>
            <a:endParaRPr lang="tr-TR" sz="6000" dirty="0"/>
          </a:p>
        </p:txBody>
      </p:sp>
      <p:grpSp>
        <p:nvGrpSpPr>
          <p:cNvPr id="18" name="Group">
            <a:extLst>
              <a:ext uri="{FF2B5EF4-FFF2-40B4-BE49-F238E27FC236}">
                <a16:creationId xmlns:a16="http://schemas.microsoft.com/office/drawing/2014/main" id="{977563DF-30E4-49C8-BF02-17F709F96117}"/>
              </a:ext>
            </a:extLst>
          </p:cNvPr>
          <p:cNvGrpSpPr/>
          <p:nvPr/>
        </p:nvGrpSpPr>
        <p:grpSpPr>
          <a:xfrm>
            <a:off x="3278322" y="2519529"/>
            <a:ext cx="17549301" cy="7139393"/>
            <a:chOff x="-215384" y="-284951"/>
            <a:chExt cx="11052298" cy="2659939"/>
          </a:xfrm>
        </p:grpSpPr>
        <p:grpSp>
          <p:nvGrpSpPr>
            <p:cNvPr id="19" name="Rectangle">
              <a:extLst>
                <a:ext uri="{FF2B5EF4-FFF2-40B4-BE49-F238E27FC236}">
                  <a16:creationId xmlns:a16="http://schemas.microsoft.com/office/drawing/2014/main" id="{BBB9C988-DEF9-4AC9-991C-39B89F269457}"/>
                </a:ext>
              </a:extLst>
            </p:cNvPr>
            <p:cNvGrpSpPr/>
            <p:nvPr/>
          </p:nvGrpSpPr>
          <p:grpSpPr>
            <a:xfrm>
              <a:off x="-215384" y="-284951"/>
              <a:ext cx="11052298" cy="2659939"/>
              <a:chOff x="-202683" y="-669416"/>
              <a:chExt cx="11052296" cy="2659938"/>
            </a:xfrm>
          </p:grpSpPr>
          <p:sp>
            <p:nvSpPr>
              <p:cNvPr id="21" name="Rectangle">
                <a:extLst>
                  <a:ext uri="{FF2B5EF4-FFF2-40B4-BE49-F238E27FC236}">
                    <a16:creationId xmlns:a16="http://schemas.microsoft.com/office/drawing/2014/main" id="{4A94B601-BDA0-467B-A8A0-735D7FF95950}"/>
                  </a:ext>
                </a:extLst>
              </p:cNvPr>
              <p:cNvSpPr/>
              <p:nvPr/>
            </p:nvSpPr>
            <p:spPr>
              <a:xfrm>
                <a:off x="-181870" y="-652364"/>
                <a:ext cx="11026896" cy="2642886"/>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5"/>
              <a:stretch>
                <a:fillRect/>
              </a:stretch>
            </p:blipFill>
            <p:spPr>
              <a:xfrm>
                <a:off x="-202683" y="-669416"/>
                <a:ext cx="11052296" cy="2615421"/>
              </a:xfrm>
              <a:prstGeom prst="rect">
                <a:avLst/>
              </a:prstGeom>
              <a:effectLst/>
            </p:spPr>
          </p:pic>
        </p:grpSp>
        <p:sp>
          <p:nvSpPr>
            <p:cNvPr id="20" name="İhracata yönelik mevcut ve yeni destek programları bütüncül olarak tek çatı altında">
              <a:extLst>
                <a:ext uri="{FF2B5EF4-FFF2-40B4-BE49-F238E27FC236}">
                  <a16:creationId xmlns:a16="http://schemas.microsoft.com/office/drawing/2014/main" id="{77E84642-6B6A-46DE-A75B-3B08A36CDBE0}"/>
                </a:ext>
              </a:extLst>
            </p:cNvPr>
            <p:cNvSpPr txBox="1"/>
            <p:nvPr/>
          </p:nvSpPr>
          <p:spPr>
            <a:xfrm>
              <a:off x="-38581" y="249822"/>
              <a:ext cx="10698691" cy="201184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lvl="2" indent="0" algn="just">
                <a:buClr>
                  <a:srgbClr val="990000"/>
                </a:buClr>
              </a:pPr>
              <a:endParaRPr lang="tr-TR" sz="3600" b="1" i="1" dirty="0">
                <a:solidFill>
                  <a:schemeClr val="bg1"/>
                </a:solidFill>
                <a:latin typeface="Myriad Pro Cond"/>
                <a:sym typeface="Myriad Pro Condensed"/>
              </a:endParaRPr>
            </a:p>
            <a:p>
              <a:pPr lvl="2" indent="0" algn="just">
                <a:buClr>
                  <a:srgbClr val="990000"/>
                </a:buClr>
              </a:pPr>
              <a:r>
                <a:rPr lang="tr-TR" sz="3600" i="1" dirty="0">
                  <a:solidFill>
                    <a:schemeClr val="bg1"/>
                  </a:solidFill>
                  <a:latin typeface="Myriad Pro Cond"/>
                  <a:sym typeface="Myriad Pro Condensed"/>
                </a:rPr>
                <a:t>Şirketlerin sürdürülebilir ihracat artışını sağlama odaklı hedef pazar, yurt dışı pazarlara yönelik finansman ve fiyatlandırma stratejisi, pazarlama ve kanal stratejisi ve bunlara dair aksiyon planı ve bütçelerini içeren pazara giriş projesi hazırlık sürecine dair alacakları danışmanlık ve rapor giderlerini ifade eder.</a:t>
              </a:r>
            </a:p>
            <a:p>
              <a:pPr lvl="2"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Şirketin mevcut durum / değer zinciri / rekabet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Hedef Pazar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Her hedef Pazar için</a:t>
              </a:r>
            </a:p>
            <a:p>
              <a:pPr lvl="6" indent="0" algn="just">
                <a:buClr>
                  <a:srgbClr val="990000"/>
                </a:buClr>
              </a:pPr>
              <a:r>
                <a:rPr lang="tr-TR" sz="3600" i="1" dirty="0">
                  <a:solidFill>
                    <a:schemeClr val="bg1"/>
                  </a:solidFill>
                  <a:latin typeface="Myriad Pro Cond"/>
                  <a:sym typeface="Myriad Pro Condensed"/>
                </a:rPr>
                <a:t>	* Pazara Giriş Stratejisi</a:t>
              </a:r>
            </a:p>
            <a:p>
              <a:pPr lvl="6" indent="0" algn="just">
                <a:buClr>
                  <a:srgbClr val="990000"/>
                </a:buClr>
              </a:pPr>
              <a:r>
                <a:rPr lang="tr-TR" sz="3600" i="1" dirty="0">
                  <a:solidFill>
                    <a:schemeClr val="bg1"/>
                  </a:solidFill>
                  <a:latin typeface="Myriad Pro Cond"/>
                  <a:sym typeface="Myriad Pro Condensed"/>
                </a:rPr>
                <a:t>	* E-ihracat Stratejisi</a:t>
              </a:r>
            </a:p>
            <a:p>
              <a:pPr lvl="6"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b="1" i="1" dirty="0">
                  <a:solidFill>
                    <a:srgbClr val="ED3338"/>
                  </a:solidFill>
                  <a:latin typeface="Myriad Pro Cond"/>
                  <a:sym typeface="Myriad Pro Condensed"/>
                </a:rPr>
                <a:t>İHRACAT PLANI : </a:t>
              </a:r>
              <a:r>
                <a:rPr lang="tr-TR" sz="3600" b="1" i="1" dirty="0" err="1">
                  <a:solidFill>
                    <a:srgbClr val="ED3338"/>
                  </a:solidFill>
                  <a:latin typeface="Myriad Pro Cond"/>
                  <a:sym typeface="Myriad Pro Condensed"/>
                </a:rPr>
                <a:t>Takvimlendirilmiş</a:t>
              </a:r>
              <a:r>
                <a:rPr lang="tr-TR" sz="3600" b="1" i="1" dirty="0">
                  <a:solidFill>
                    <a:srgbClr val="ED3338"/>
                  </a:solidFill>
                  <a:latin typeface="Myriad Pro Cond"/>
                  <a:sym typeface="Myriad Pro Condensed"/>
                </a:rPr>
                <a:t> faaliyetler, bütçe ve devlet yardımları</a:t>
              </a:r>
            </a:p>
            <a:p>
              <a:pPr lvl="2" indent="0" algn="just">
                <a:buClr>
                  <a:srgbClr val="990000"/>
                </a:buClr>
              </a:pPr>
              <a:endParaRPr lang="tr-TR" sz="3600" b="1" i="1" dirty="0">
                <a:solidFill>
                  <a:schemeClr val="bg1"/>
                </a:solidFill>
                <a:latin typeface="Myriad Pro Cond"/>
                <a:sym typeface="Myriad Pro Condensed"/>
              </a:endParaRPr>
            </a:p>
            <a:p>
              <a:pPr algn="just"/>
              <a:endParaRPr lang="tr-TR" sz="3600" dirty="0">
                <a:solidFill>
                  <a:schemeClr val="bg1"/>
                </a:solidFill>
              </a:endParaRPr>
            </a:p>
            <a:p>
              <a:pPr algn="just"/>
              <a:endParaRPr lang="tr-TR" sz="3600" dirty="0">
                <a:solidFill>
                  <a:schemeClr val="bg1"/>
                </a:solidFill>
              </a:endParaRPr>
            </a:p>
          </p:txBody>
        </p:sp>
      </p:grpSp>
      <p:sp>
        <p:nvSpPr>
          <p:cNvPr id="23" name="Yuvarlatılmış Dikdörtgen 13">
            <a:extLst>
              <a:ext uri="{FF2B5EF4-FFF2-40B4-BE49-F238E27FC236}">
                <a16:creationId xmlns:a16="http://schemas.microsoft.com/office/drawing/2014/main" id="{949D8028-9B20-4D7E-967C-F1D23E6EA4A6}"/>
              </a:ext>
            </a:extLst>
          </p:cNvPr>
          <p:cNvSpPr/>
          <p:nvPr/>
        </p:nvSpPr>
        <p:spPr>
          <a:xfrm>
            <a:off x="7792220" y="10024498"/>
            <a:ext cx="8003728" cy="36445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F2BF4DF4-0661-4FF6-A165-4E17E2849146}"/>
              </a:ext>
            </a:extLst>
          </p:cNvPr>
          <p:cNvSpPr txBox="1"/>
          <p:nvPr/>
        </p:nvSpPr>
        <p:spPr>
          <a:xfrm>
            <a:off x="8205278" y="9780781"/>
            <a:ext cx="7358381" cy="4031873"/>
          </a:xfrm>
          <a:prstGeom prst="rect">
            <a:avLst/>
          </a:prstGeom>
          <a:noFill/>
        </p:spPr>
        <p:txBody>
          <a:bodyPr wrap="square" rtlCol="0">
            <a:spAutoFit/>
          </a:bodyPr>
          <a:lstStyle/>
          <a:p>
            <a:pPr algn="just"/>
            <a:endParaRPr lang="tr-TR" sz="2400" dirty="0"/>
          </a:p>
          <a:p>
            <a:r>
              <a:rPr lang="tr-TR" sz="3000" b="1" dirty="0">
                <a:solidFill>
                  <a:srgbClr val="D8AD65"/>
                </a:solidFill>
                <a:latin typeface="Myriad Pro Cond"/>
                <a:cs typeface="Arial" panose="020B0604020202020204" pitchFamily="34" charset="0"/>
              </a:rPr>
              <a:t>Pazara Giriş Projesi Hazırlama Desteği </a:t>
            </a:r>
          </a:p>
          <a:p>
            <a:pPr algn="ctr"/>
            <a:endParaRPr lang="tr-TR" sz="3000" dirty="0">
              <a:latin typeface="Myriad Pro Cond"/>
            </a:endParaRPr>
          </a:p>
          <a:p>
            <a:pPr lvl="0" algn="ctr">
              <a:buClr>
                <a:srgbClr val="990000"/>
              </a:buClr>
              <a:defRPr/>
            </a:pPr>
            <a:r>
              <a:rPr lang="tr-TR" sz="3000" b="1" dirty="0">
                <a:solidFill>
                  <a:schemeClr val="bg1"/>
                </a:solidFill>
                <a:latin typeface="Myriad Pro Cond"/>
              </a:rPr>
              <a:t>Destek Oranı : </a:t>
            </a:r>
            <a:r>
              <a:rPr lang="tr-TR" sz="3000" b="1" dirty="0">
                <a:solidFill>
                  <a:srgbClr val="ED3338"/>
                </a:solidFill>
                <a:latin typeface="Myriad Pro Cond"/>
              </a:rPr>
              <a:t>% 50 </a:t>
            </a:r>
          </a:p>
          <a:p>
            <a:pPr lvl="0" algn="ctr">
              <a:buClr>
                <a:srgbClr val="990000"/>
              </a:buClr>
              <a:defRPr/>
            </a:pPr>
            <a:r>
              <a:rPr lang="tr-TR" sz="3000" b="1" dirty="0">
                <a:solidFill>
                  <a:schemeClr val="bg1"/>
                </a:solidFill>
                <a:latin typeface="Myriad Pro Cond"/>
              </a:rPr>
              <a:t> </a:t>
            </a:r>
            <a:r>
              <a:rPr lang="tr-TR" sz="3000" b="1" dirty="0">
                <a:solidFill>
                  <a:srgbClr val="ED3338"/>
                </a:solidFill>
                <a:latin typeface="Myriad Pro Cond"/>
              </a:rPr>
              <a:t>557.726 TL / Proje başına</a:t>
            </a:r>
          </a:p>
          <a:p>
            <a:pPr lvl="0" algn="ctr">
              <a:buClr>
                <a:srgbClr val="990000"/>
              </a:buClr>
              <a:defRPr/>
            </a:pPr>
            <a:r>
              <a:rPr lang="tr-TR" sz="3000" b="1" dirty="0">
                <a:solidFill>
                  <a:srgbClr val="ED3338"/>
                </a:solidFill>
                <a:latin typeface="Myriad Pro Cond"/>
              </a:rPr>
              <a:t>Şirket Başına 2 Proje</a:t>
            </a:r>
          </a:p>
          <a:p>
            <a:pPr lvl="0" algn="ctr">
              <a:buClr>
                <a:srgbClr val="990000"/>
              </a:buClr>
              <a:defRPr/>
            </a:pPr>
            <a:endParaRPr lang="tr-TR" sz="3000" b="1" dirty="0">
              <a:solidFill>
                <a:schemeClr val="bg1"/>
              </a:solidFill>
              <a:latin typeface="Myriad Pro Cond"/>
            </a:endParaRPr>
          </a:p>
          <a:p>
            <a:pPr lvl="0" algn="ctr">
              <a:buClr>
                <a:srgbClr val="990000"/>
              </a:buClr>
              <a:defRPr/>
            </a:pPr>
            <a:r>
              <a:rPr lang="tr-TR" sz="3000" b="1" dirty="0">
                <a:solidFill>
                  <a:srgbClr val="D8AD65"/>
                </a:solidFill>
                <a:latin typeface="Myriad Pro Cond"/>
                <a:cs typeface="Arial" panose="020B0604020202020204" pitchFamily="34" charset="0"/>
              </a:rPr>
              <a:t>Ön Onaylı projeler desteklenir.</a:t>
            </a:r>
          </a:p>
          <a:p>
            <a:pPr lvl="0" algn="ctr">
              <a:buClr>
                <a:srgbClr val="990000"/>
              </a:buClr>
              <a:defRPr/>
            </a:pPr>
            <a:endParaRPr lang="tr-TR" dirty="0">
              <a:solidFill>
                <a:schemeClr val="accent1">
                  <a:lumMod val="50000"/>
                </a:schemeClr>
              </a:solidFill>
            </a:endParaRPr>
          </a:p>
        </p:txBody>
      </p:sp>
      <p:sp>
        <p:nvSpPr>
          <p:cNvPr id="28" name="Beşgen 27"/>
          <p:cNvSpPr/>
          <p:nvPr/>
        </p:nvSpPr>
        <p:spPr>
          <a:xfrm>
            <a:off x="17480769" y="11503541"/>
            <a:ext cx="6312876" cy="686479"/>
          </a:xfrm>
          <a:prstGeom prst="homePlate">
            <a:avLst/>
          </a:prstGeom>
          <a:solidFill>
            <a:schemeClr val="accent4"/>
          </a:solidFill>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35120" tIns="35120" rIns="35120" bIns="3512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tr-TR" sz="4000" i="0" u="none" strike="noStrike" normalizeH="0" baseline="0" dirty="0">
                <a:ln w="0"/>
                <a:solidFill>
                  <a:schemeClr val="accent1"/>
                </a:solidFill>
                <a:effectLst>
                  <a:outerShdw blurRad="38100" dist="25400" dir="5400000" algn="ctr" rotWithShape="0">
                    <a:srgbClr val="6E747A">
                      <a:alpha val="43000"/>
                    </a:srgbClr>
                  </a:outerShdw>
                </a:effectLst>
                <a:uFillTx/>
                <a:latin typeface="Myriad Pro Cond"/>
                <a:ea typeface="Helvetica Neue Medium"/>
                <a:cs typeface="Helvetica Neue Medium"/>
                <a:sym typeface="Helvetica Neue Medium"/>
              </a:rPr>
              <a:t>PREFİNANSMAN</a:t>
            </a:r>
          </a:p>
        </p:txBody>
      </p:sp>
    </p:spTree>
    <p:extLst>
      <p:ext uri="{BB962C8B-B14F-4D97-AF65-F5344CB8AC3E}">
        <p14:creationId xmlns:p14="http://schemas.microsoft.com/office/powerpoint/2010/main" val="19543265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YURT DIŞI PAZAR ARAŞTIRMASI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1131261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E4E08148-FE8C-484E-A947-9C46942DD06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FB03D36-AE34-4F10-B0A7-0E208DB823C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3DDBF87-9976-4667-96EB-11D5FD112D82}"/>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7B4DC707-6CB5-4A53-9EBC-5120EEA2A31F}"/>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4AD71140-726E-424B-B107-253D6F3F5B9C}"/>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21DAD920-2465-457A-89A4-BB6243ABD1E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666F8B40-FCB3-4D3C-8D83-23C1309C420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72ED05F1-4E7D-4B18-B859-6C80A093ED42}"/>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8FF506-A7F0-4FAC-82E3-BE06332B794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50404F79-2816-40DD-AA99-614688F99B3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A38EFA9-3570-4BF7-BE92-BD68EA8DF67E}"/>
              </a:ext>
            </a:extLst>
          </p:cNvPr>
          <p:cNvGrpSpPr/>
          <p:nvPr/>
        </p:nvGrpSpPr>
        <p:grpSpPr>
          <a:xfrm>
            <a:off x="4603503" y="953882"/>
            <a:ext cx="15556672" cy="1394492"/>
            <a:chOff x="-12700" y="-12699"/>
            <a:chExt cx="12192954" cy="1394491"/>
          </a:xfrm>
        </p:grpSpPr>
        <p:grpSp>
          <p:nvGrpSpPr>
            <p:cNvPr id="13" name="Rectangle">
              <a:extLst>
                <a:ext uri="{FF2B5EF4-FFF2-40B4-BE49-F238E27FC236}">
                  <a16:creationId xmlns:a16="http://schemas.microsoft.com/office/drawing/2014/main" id="{63228067-E1FD-4D70-9AA4-547A35122DFA}"/>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1A5F809-1F21-4453-AB76-75A58AF667B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0FBB1AA-EF33-4286-B4A0-BD6FBD16FD93}"/>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A83825B1-872B-4466-B28C-3A586C62F4C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06F73082-56BE-44E0-9EEC-97B0371AA5B2}"/>
              </a:ext>
            </a:extLst>
          </p:cNvPr>
          <p:cNvSpPr txBox="1"/>
          <p:nvPr/>
        </p:nvSpPr>
        <p:spPr>
          <a:xfrm>
            <a:off x="5117770" y="1040754"/>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tabLst>
                <a:tab pos="1431925" algn="l"/>
              </a:tabLst>
            </a:pPr>
            <a:r>
              <a:rPr lang="tr-TR" sz="6000" dirty="0">
                <a:latin typeface="Calibri" panose="020F0502020204030204" pitchFamily="34" charset="0"/>
                <a:cs typeface="Calibri" panose="020F0502020204030204" pitchFamily="34" charset="0"/>
              </a:rPr>
              <a:t>YURT DIŞI PAZAR ARAŞTIRMASI DESTEĞİ</a:t>
            </a:r>
          </a:p>
        </p:txBody>
      </p:sp>
      <p:sp>
        <p:nvSpPr>
          <p:cNvPr id="23" name="Yuvarlatılmış Dikdörtgen 13">
            <a:extLst>
              <a:ext uri="{FF2B5EF4-FFF2-40B4-BE49-F238E27FC236}">
                <a16:creationId xmlns:a16="http://schemas.microsoft.com/office/drawing/2014/main" id="{8CF61B61-F0B0-4FAF-8CAE-12BCC45906F8}"/>
              </a:ext>
            </a:extLst>
          </p:cNvPr>
          <p:cNvSpPr/>
          <p:nvPr/>
        </p:nvSpPr>
        <p:spPr>
          <a:xfrm>
            <a:off x="9174239" y="9252642"/>
            <a:ext cx="6713034" cy="27257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DB1CC2DA-E0EE-4D72-87ED-968857E6867F}"/>
              </a:ext>
            </a:extLst>
          </p:cNvPr>
          <p:cNvSpPr txBox="1"/>
          <p:nvPr/>
        </p:nvSpPr>
        <p:spPr>
          <a:xfrm>
            <a:off x="9174240" y="9580629"/>
            <a:ext cx="6713034" cy="2123658"/>
          </a:xfrm>
          <a:prstGeom prst="rect">
            <a:avLst/>
          </a:prstGeom>
          <a:noFill/>
        </p:spPr>
        <p:txBody>
          <a:bodyPr wrap="square" rtlCol="0">
            <a:spAutoFit/>
          </a:bodyPr>
          <a:lstStyle/>
          <a:p>
            <a:pPr algn="ctr"/>
            <a:endParaRPr lang="tr-TR" dirty="0"/>
          </a:p>
          <a:p>
            <a:pPr lvl="0" algn="ctr">
              <a:buClr>
                <a:srgbClr val="990000"/>
              </a:buClr>
              <a:defRPr/>
            </a:pPr>
            <a:r>
              <a:rPr lang="tr-TR" sz="44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4400" b="1" dirty="0">
                <a:solidFill>
                  <a:schemeClr val="bg1"/>
                </a:solidFill>
                <a:latin typeface="Myriad Pro Cond"/>
              </a:rPr>
              <a:t>Faaliyet Başına: </a:t>
            </a:r>
            <a:r>
              <a:rPr lang="tr-TR" sz="3600" b="1" dirty="0">
                <a:solidFill>
                  <a:srgbClr val="ED3338"/>
                </a:solidFill>
                <a:latin typeface="Myriad Pro Cond"/>
              </a:rPr>
              <a:t>278.091 TL </a:t>
            </a:r>
          </a:p>
          <a:p>
            <a:pPr lvl="0" algn="ctr">
              <a:buClr>
                <a:srgbClr val="990000"/>
              </a:buClr>
              <a:defRPr/>
            </a:pPr>
            <a:endParaRPr lang="tr-TR" dirty="0">
              <a:solidFill>
                <a:schemeClr val="accent1">
                  <a:lumMod val="50000"/>
                </a:schemeClr>
              </a:solidFill>
            </a:endParaRPr>
          </a:p>
        </p:txBody>
      </p:sp>
      <p:pic>
        <p:nvPicPr>
          <p:cNvPr id="30" name="Rectangle Rectangle" descr="Rectangle Rectangle">
            <a:extLst>
              <a:ext uri="{FF2B5EF4-FFF2-40B4-BE49-F238E27FC236}">
                <a16:creationId xmlns:a16="http://schemas.microsoft.com/office/drawing/2014/main" id="{F2019E0A-6018-4DB8-B54F-05140DB7CE7E}"/>
              </a:ext>
            </a:extLst>
          </p:cNvPr>
          <p:cNvPicPr>
            <a:picLocks/>
          </p:cNvPicPr>
          <p:nvPr/>
        </p:nvPicPr>
        <p:blipFill>
          <a:blip r:embed="rId5"/>
          <a:stretch>
            <a:fillRect/>
          </a:stretch>
        </p:blipFill>
        <p:spPr>
          <a:xfrm>
            <a:off x="4168795" y="2829473"/>
            <a:ext cx="16333298" cy="5966727"/>
          </a:xfrm>
          <a:prstGeom prst="rect">
            <a:avLst/>
          </a:prstGeom>
          <a:effectLst/>
        </p:spPr>
      </p:pic>
      <p:sp>
        <p:nvSpPr>
          <p:cNvPr id="32" name="Metin kutusu 31">
            <a:extLst>
              <a:ext uri="{FF2B5EF4-FFF2-40B4-BE49-F238E27FC236}">
                <a16:creationId xmlns:a16="http://schemas.microsoft.com/office/drawing/2014/main" id="{D67BEAF3-70E7-4D73-A90A-55E927BABB0F}"/>
              </a:ext>
            </a:extLst>
          </p:cNvPr>
          <p:cNvSpPr txBox="1"/>
          <p:nvPr/>
        </p:nvSpPr>
        <p:spPr>
          <a:xfrm>
            <a:off x="3569526" y="3613902"/>
            <a:ext cx="17922460"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600" b="1" dirty="0">
                <a:solidFill>
                  <a:schemeClr val="bg1"/>
                </a:solidFill>
                <a:latin typeface="Myriad Pro Cond"/>
              </a:rPr>
              <a:t>Yurt dışı iş görüşmesi ziyaretleri kapsamında;</a:t>
            </a:r>
          </a:p>
          <a:p>
            <a:r>
              <a:rPr lang="tr-TR" sz="3600" b="1" dirty="0">
                <a:solidFill>
                  <a:schemeClr val="bg1"/>
                </a:solidFill>
                <a:latin typeface="Myriad Pro Cond"/>
              </a:rPr>
              <a:t>Ulaşım ve konaklama masrafları</a:t>
            </a:r>
          </a:p>
          <a:p>
            <a:endParaRPr lang="tr-TR" sz="3600" b="1" dirty="0">
              <a:solidFill>
                <a:schemeClr val="bg1"/>
              </a:solidFill>
              <a:latin typeface="Myriad Pro Cond"/>
            </a:endParaRPr>
          </a:p>
          <a:p>
            <a:r>
              <a:rPr lang="tr-TR" sz="3600" b="1" dirty="0">
                <a:solidFill>
                  <a:schemeClr val="bg1"/>
                </a:solidFill>
                <a:latin typeface="Myriad Pro Cond"/>
              </a:rPr>
              <a:t>En fazla 10 gün</a:t>
            </a:r>
          </a:p>
          <a:p>
            <a:r>
              <a:rPr lang="tr-TR" sz="3600" b="1" dirty="0">
                <a:solidFill>
                  <a:schemeClr val="bg1"/>
                </a:solidFill>
                <a:latin typeface="Myriad Pro Cond"/>
              </a:rPr>
              <a:t>1 seferde 3 ülke</a:t>
            </a:r>
          </a:p>
          <a:p>
            <a:endParaRPr lang="tr-TR" sz="3600" b="1" dirty="0">
              <a:solidFill>
                <a:schemeClr val="bg1"/>
              </a:solidFill>
              <a:latin typeface="Myriad Pro Cond"/>
            </a:endParaRPr>
          </a:p>
          <a:p>
            <a:r>
              <a:rPr kumimoji="0" lang="tr-TR" sz="3600" b="1" i="0" u="none" strike="noStrike" cap="none" spc="0" normalizeH="0" baseline="0" dirty="0">
                <a:ln>
                  <a:noFill/>
                </a:ln>
                <a:solidFill>
                  <a:schemeClr val="bg1"/>
                </a:solidFill>
                <a:effectLst/>
                <a:uFillTx/>
                <a:latin typeface="Myriad Pro Cond"/>
                <a:sym typeface="Helvetica Neue"/>
              </a:rPr>
              <a:t>Yıllık 5 adet</a:t>
            </a:r>
          </a:p>
          <a:p>
            <a:r>
              <a:rPr lang="tr-TR" sz="3600" b="1" dirty="0">
                <a:solidFill>
                  <a:schemeClr val="bg1"/>
                </a:solidFill>
                <a:latin typeface="Myriad Pro Cond"/>
              </a:rPr>
              <a:t>Toplamda 20 adet</a:t>
            </a:r>
            <a:endParaRPr kumimoji="0" lang="tr-TR" sz="3600" b="0" i="0" u="none" strike="noStrike" cap="none" spc="0" normalizeH="0" baseline="0" dirty="0">
              <a:ln>
                <a:noFill/>
              </a:ln>
              <a:solidFill>
                <a:schemeClr val="bg1"/>
              </a:solidFill>
              <a:effectLst/>
              <a:uFillTx/>
              <a:latin typeface="Myriad Pro Cond"/>
              <a:sym typeface="Helvetica Neue"/>
            </a:endParaRPr>
          </a:p>
        </p:txBody>
      </p:sp>
    </p:spTree>
    <p:extLst>
      <p:ext uri="{BB962C8B-B14F-4D97-AF65-F5344CB8AC3E}">
        <p14:creationId xmlns:p14="http://schemas.microsoft.com/office/powerpoint/2010/main" val="256058390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E4E08148-FE8C-484E-A947-9C46942DD06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FB03D36-AE34-4F10-B0A7-0E208DB823C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3DDBF87-9976-4667-96EB-11D5FD112D82}"/>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7B4DC707-6CB5-4A53-9EBC-5120EEA2A31F}"/>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4AD71140-726E-424B-B107-253D6F3F5B9C}"/>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21DAD920-2465-457A-89A4-BB6243ABD1E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666F8B40-FCB3-4D3C-8D83-23C1309C420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72ED05F1-4E7D-4B18-B859-6C80A093ED42}"/>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8FF506-A7F0-4FAC-82E3-BE06332B794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50404F79-2816-40DD-AA99-614688F99B3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A38EFA9-3570-4BF7-BE92-BD68EA8DF67E}"/>
              </a:ext>
            </a:extLst>
          </p:cNvPr>
          <p:cNvGrpSpPr/>
          <p:nvPr/>
        </p:nvGrpSpPr>
        <p:grpSpPr>
          <a:xfrm>
            <a:off x="4603503" y="953882"/>
            <a:ext cx="15556672" cy="1394492"/>
            <a:chOff x="-12700" y="-12699"/>
            <a:chExt cx="12192954" cy="1394491"/>
          </a:xfrm>
        </p:grpSpPr>
        <p:grpSp>
          <p:nvGrpSpPr>
            <p:cNvPr id="13" name="Rectangle">
              <a:extLst>
                <a:ext uri="{FF2B5EF4-FFF2-40B4-BE49-F238E27FC236}">
                  <a16:creationId xmlns:a16="http://schemas.microsoft.com/office/drawing/2014/main" id="{63228067-E1FD-4D70-9AA4-547A35122DFA}"/>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1A5F809-1F21-4453-AB76-75A58AF667B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0FBB1AA-EF33-4286-B4A0-BD6FBD16FD93}"/>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A83825B1-872B-4466-B28C-3A586C62F4C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06F73082-56BE-44E0-9EEC-97B0371AA5B2}"/>
              </a:ext>
            </a:extLst>
          </p:cNvPr>
          <p:cNvSpPr txBox="1"/>
          <p:nvPr/>
        </p:nvSpPr>
        <p:spPr>
          <a:xfrm>
            <a:off x="5117770" y="1040754"/>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tabLst>
                <a:tab pos="1431925" algn="l"/>
              </a:tabLst>
            </a:pPr>
            <a:r>
              <a:rPr lang="tr-TR" sz="6000" dirty="0">
                <a:latin typeface="Calibri" panose="020F0502020204030204" pitchFamily="34" charset="0"/>
                <a:cs typeface="Calibri" panose="020F0502020204030204" pitchFamily="34" charset="0"/>
              </a:rPr>
              <a:t>YURT DIŞI PAZAR ARAŞTIRMASI DESTEĞİ</a:t>
            </a:r>
          </a:p>
        </p:txBody>
      </p:sp>
      <p:sp>
        <p:nvSpPr>
          <p:cNvPr id="23" name="Yuvarlatılmış Dikdörtgen 13">
            <a:extLst>
              <a:ext uri="{FF2B5EF4-FFF2-40B4-BE49-F238E27FC236}">
                <a16:creationId xmlns:a16="http://schemas.microsoft.com/office/drawing/2014/main" id="{8CF61B61-F0B0-4FAF-8CAE-12BCC45906F8}"/>
              </a:ext>
            </a:extLst>
          </p:cNvPr>
          <p:cNvSpPr/>
          <p:nvPr/>
        </p:nvSpPr>
        <p:spPr>
          <a:xfrm>
            <a:off x="4545038" y="9509564"/>
            <a:ext cx="16556324" cy="28769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Rectangle Rectangle" descr="Rectangle Rectangle">
            <a:extLst>
              <a:ext uri="{FF2B5EF4-FFF2-40B4-BE49-F238E27FC236}">
                <a16:creationId xmlns:a16="http://schemas.microsoft.com/office/drawing/2014/main" id="{F2019E0A-6018-4DB8-B54F-05140DB7CE7E}"/>
              </a:ext>
            </a:extLst>
          </p:cNvPr>
          <p:cNvPicPr>
            <a:picLocks/>
          </p:cNvPicPr>
          <p:nvPr/>
        </p:nvPicPr>
        <p:blipFill>
          <a:blip r:embed="rId5"/>
          <a:stretch>
            <a:fillRect/>
          </a:stretch>
        </p:blipFill>
        <p:spPr>
          <a:xfrm>
            <a:off x="4168795" y="2829474"/>
            <a:ext cx="15769862" cy="5337782"/>
          </a:xfrm>
          <a:prstGeom prst="rect">
            <a:avLst/>
          </a:prstGeom>
          <a:effectLst/>
        </p:spPr>
      </p:pic>
      <p:sp>
        <p:nvSpPr>
          <p:cNvPr id="32" name="Metin kutusu 31">
            <a:extLst>
              <a:ext uri="{FF2B5EF4-FFF2-40B4-BE49-F238E27FC236}">
                <a16:creationId xmlns:a16="http://schemas.microsoft.com/office/drawing/2014/main" id="{D67BEAF3-70E7-4D73-A90A-55E927BABB0F}"/>
              </a:ext>
            </a:extLst>
          </p:cNvPr>
          <p:cNvSpPr txBox="1"/>
          <p:nvPr/>
        </p:nvSpPr>
        <p:spPr>
          <a:xfrm>
            <a:off x="4445343" y="3964431"/>
            <a:ext cx="15193114" cy="27793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400" b="1" dirty="0">
                <a:solidFill>
                  <a:schemeClr val="bg1"/>
                </a:solidFill>
                <a:latin typeface="Myriad Pro Cond"/>
              </a:rPr>
              <a:t>Pazara Giriş Projesi Hazırlama Desteği kapsamında onaylanan ihracat planında yer alan hedef pazarlara yönelik gerçekleştirilen yurt dışı pazar araştırması faaliyeti desteklenir</a:t>
            </a:r>
          </a:p>
        </p:txBody>
      </p:sp>
      <p:sp>
        <p:nvSpPr>
          <p:cNvPr id="25" name="Dikdörtgen 24">
            <a:extLst>
              <a:ext uri="{FF2B5EF4-FFF2-40B4-BE49-F238E27FC236}">
                <a16:creationId xmlns:a16="http://schemas.microsoft.com/office/drawing/2014/main" id="{0DC758B6-FCD2-439F-9882-1041C7BA47CC}"/>
              </a:ext>
            </a:extLst>
          </p:cNvPr>
          <p:cNvSpPr/>
          <p:nvPr/>
        </p:nvSpPr>
        <p:spPr>
          <a:xfrm>
            <a:off x="4619707" y="9632097"/>
            <a:ext cx="16556324" cy="2554545"/>
          </a:xfrm>
          <a:prstGeom prst="rect">
            <a:avLst/>
          </a:prstGeom>
        </p:spPr>
        <p:txBody>
          <a:bodyPr wrap="square">
            <a:spAutoFit/>
          </a:bodyPr>
          <a:lstStyle/>
          <a:p>
            <a:pPr algn="just"/>
            <a:r>
              <a:rPr lang="nn-NO" sz="4000" b="1" dirty="0">
                <a:solidFill>
                  <a:schemeClr val="bg1"/>
                </a:solidFill>
                <a:latin typeface="Myriad Pro Cond"/>
              </a:rPr>
              <a:t>TSE K 645 numaralı “Kadın Girişimci-Temel Tanımlar ve Genel</a:t>
            </a:r>
            <a:r>
              <a:rPr lang="tr-TR" sz="4000" b="1" dirty="0">
                <a:solidFill>
                  <a:schemeClr val="bg1"/>
                </a:solidFill>
                <a:latin typeface="Myriad Pro Cond"/>
              </a:rPr>
              <a:t> </a:t>
            </a:r>
            <a:r>
              <a:rPr lang="nn-NO" sz="4000" b="1" dirty="0">
                <a:solidFill>
                  <a:schemeClr val="bg1"/>
                </a:solidFill>
                <a:latin typeface="Myriad Pro Cond"/>
              </a:rPr>
              <a:t>Kurallar” standardına sahip şirketlere yönelik olarak</a:t>
            </a:r>
            <a:r>
              <a:rPr lang="tr-TR" sz="4000" b="1" dirty="0">
                <a:solidFill>
                  <a:schemeClr val="bg1"/>
                </a:solidFill>
                <a:latin typeface="Myriad Pro Cond"/>
              </a:rPr>
              <a:t> </a:t>
            </a:r>
            <a:r>
              <a:rPr lang="nn-NO" sz="4000" b="1" dirty="0">
                <a:solidFill>
                  <a:schemeClr val="bg1"/>
                </a:solidFill>
                <a:latin typeface="Myriad Pro Cond"/>
              </a:rPr>
              <a:t>hedef ülkeler listesinde bulunan ülkeler</a:t>
            </a:r>
            <a:r>
              <a:rPr lang="tr-TR" sz="4000" b="1" dirty="0">
                <a:solidFill>
                  <a:schemeClr val="bg1"/>
                </a:solidFill>
                <a:latin typeface="Myriad Pro Cond"/>
              </a:rPr>
              <a:t> </a:t>
            </a:r>
            <a:r>
              <a:rPr lang="nn-NO" sz="4000" b="1" dirty="0">
                <a:solidFill>
                  <a:schemeClr val="bg1"/>
                </a:solidFill>
                <a:latin typeface="Myriad Pro Cond"/>
              </a:rPr>
              <a:t>için destek oranına </a:t>
            </a:r>
            <a:r>
              <a:rPr lang="nn-NO" sz="4000" b="1" dirty="0">
                <a:solidFill>
                  <a:srgbClr val="FF0000"/>
                </a:solidFill>
                <a:latin typeface="Myriad Pro Cond"/>
              </a:rPr>
              <a:t>20 puan </a:t>
            </a:r>
            <a:r>
              <a:rPr lang="nn-NO" sz="4000" b="1" dirty="0">
                <a:solidFill>
                  <a:schemeClr val="bg1"/>
                </a:solidFill>
                <a:latin typeface="Myriad Pro Cond"/>
              </a:rPr>
              <a:t>ilave edilir. </a:t>
            </a:r>
          </a:p>
          <a:p>
            <a:pPr algn="just"/>
            <a:endParaRPr lang="nn-NO" sz="4000" b="1" dirty="0">
              <a:solidFill>
                <a:schemeClr val="bg1"/>
              </a:solidFill>
              <a:latin typeface="Myriad Pro Cond"/>
            </a:endParaRPr>
          </a:p>
        </p:txBody>
      </p:sp>
      <p:pic>
        <p:nvPicPr>
          <p:cNvPr id="21" name="Resim 20">
            <a:extLst>
              <a:ext uri="{FF2B5EF4-FFF2-40B4-BE49-F238E27FC236}">
                <a16:creationId xmlns:a16="http://schemas.microsoft.com/office/drawing/2014/main" id="{8EB34CA8-F0C6-48E1-A23B-C76ECDCA2895}"/>
              </a:ext>
            </a:extLst>
          </p:cNvPr>
          <p:cNvPicPr>
            <a:picLocks noChangeAspect="1"/>
          </p:cNvPicPr>
          <p:nvPr/>
        </p:nvPicPr>
        <p:blipFill>
          <a:blip r:embed="rId6"/>
          <a:stretch>
            <a:fillRect/>
          </a:stretch>
        </p:blipFill>
        <p:spPr>
          <a:xfrm>
            <a:off x="3106763" y="6858001"/>
            <a:ext cx="2011007" cy="2097475"/>
          </a:xfrm>
          <a:prstGeom prst="rect">
            <a:avLst/>
          </a:prstGeom>
        </p:spPr>
      </p:pic>
      <p:sp>
        <p:nvSpPr>
          <p:cNvPr id="26" name="Dikdörtgen 25">
            <a:extLst>
              <a:ext uri="{FF2B5EF4-FFF2-40B4-BE49-F238E27FC236}">
                <a16:creationId xmlns:a16="http://schemas.microsoft.com/office/drawing/2014/main" id="{F280B032-B18E-4EC7-88CB-545FF4163507}"/>
              </a:ext>
            </a:extLst>
          </p:cNvPr>
          <p:cNvSpPr/>
          <p:nvPr/>
        </p:nvSpPr>
        <p:spPr>
          <a:xfrm>
            <a:off x="3491346" y="7458160"/>
            <a:ext cx="1128361" cy="707886"/>
          </a:xfrm>
          <a:prstGeom prst="rect">
            <a:avLst/>
          </a:prstGeom>
        </p:spPr>
        <p:txBody>
          <a:bodyPr wrap="square">
            <a:spAutoFit/>
          </a:bodyPr>
          <a:lstStyle/>
          <a:p>
            <a:r>
              <a:rPr lang="tr-TR" sz="2000" b="1" dirty="0">
                <a:solidFill>
                  <a:srgbClr val="FFFFFF"/>
                </a:solidFill>
                <a:latin typeface="Myriad Pro Cond"/>
                <a:sym typeface="Myriad Pro Condensed"/>
              </a:rPr>
              <a:t>YENİ DESTEK</a:t>
            </a:r>
            <a:endParaRPr lang="tr-TR" dirty="0"/>
          </a:p>
        </p:txBody>
      </p:sp>
    </p:spTree>
    <p:extLst>
      <p:ext uri="{BB962C8B-B14F-4D97-AF65-F5344CB8AC3E}">
        <p14:creationId xmlns:p14="http://schemas.microsoft.com/office/powerpoint/2010/main" val="8999097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513469"/>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sz="4400" b="1" dirty="0">
                <a:sym typeface="Myriad Pro Condensed"/>
              </a:rPr>
              <a:t>YURT DIŞI MARKA TESCİL DESTEĞİ</a:t>
            </a:r>
            <a:endParaRPr lang="tr-TR" dirty="0">
              <a:solidFill>
                <a:srgbClr val="D8AD65"/>
              </a:solidFill>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53750467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etekCro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2092</TotalTime>
  <Words>1854</Words>
  <Application>Microsoft Office PowerPoint</Application>
  <PresentationFormat>Özel</PresentationFormat>
  <Paragraphs>499</Paragraphs>
  <Slides>36</Slides>
  <Notes>18</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36</vt:i4>
      </vt:variant>
    </vt:vector>
  </HeadingPairs>
  <TitlesOfParts>
    <vt:vector size="45" baseType="lpstr">
      <vt:lpstr>Arial</vt:lpstr>
      <vt:lpstr>Calibri</vt:lpstr>
      <vt:lpstr>Helvetica Neue</vt:lpstr>
      <vt:lpstr>Helvetica Neue Medium</vt:lpstr>
      <vt:lpstr>Myriad Pro Cond</vt:lpstr>
      <vt:lpstr>Myriad Pro Condensed</vt:lpstr>
      <vt:lpstr>Times New Roman</vt:lpstr>
      <vt:lpstr>21_BasicWhite</vt:lpstr>
      <vt:lpstr>PetekCross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İclal Sincer Şit</dc:creator>
  <cp:lastModifiedBy>Jülide Çermikli</cp:lastModifiedBy>
  <cp:revision>273</cp:revision>
  <cp:lastPrinted>2022-10-21T15:50:49Z</cp:lastPrinted>
  <dcterms:modified xsi:type="dcterms:W3CDTF">2024-04-26T14:03:59Z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eodilabelclass">
    <vt:lpwstr>id_classification_restrictedinternal=65d81f48-df0b-4036-a097-c3ba24027e48</vt:lpwstr>
  </property>
  <property fmtid="{D5CDD505-2E9C-101B-9397-08002B2CF9AE}" pid="3" name="geodilabeluser">
    <vt:lpwstr>user=15112020518</vt:lpwstr>
  </property>
  <property fmtid="{D5CDD505-2E9C-101B-9397-08002B2CF9AE}" pid="4" name="geodilabeltime">
    <vt:lpwstr>datetime=2024-04-26T12:51:08.676Z</vt:lpwstr>
  </property>
</Properties>
</file>